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3"/>
  </p:notesMasterIdLst>
  <p:sldIdLst>
    <p:sldId id="256" r:id="rId2"/>
    <p:sldId id="330" r:id="rId3"/>
    <p:sldId id="331" r:id="rId4"/>
    <p:sldId id="321" r:id="rId5"/>
    <p:sldId id="329" r:id="rId6"/>
    <p:sldId id="334" r:id="rId7"/>
    <p:sldId id="332" r:id="rId8"/>
    <p:sldId id="335" r:id="rId9"/>
    <p:sldId id="336" r:id="rId10"/>
    <p:sldId id="348" r:id="rId11"/>
    <p:sldId id="345" r:id="rId12"/>
    <p:sldId id="354" r:id="rId13"/>
    <p:sldId id="339" r:id="rId14"/>
    <p:sldId id="350" r:id="rId15"/>
    <p:sldId id="356" r:id="rId16"/>
    <p:sldId id="351" r:id="rId17"/>
    <p:sldId id="357" r:id="rId18"/>
    <p:sldId id="352" r:id="rId19"/>
    <p:sldId id="349" r:id="rId20"/>
    <p:sldId id="343" r:id="rId21"/>
    <p:sldId id="358" r:id="rId22"/>
    <p:sldId id="359" r:id="rId23"/>
    <p:sldId id="360" r:id="rId24"/>
    <p:sldId id="361" r:id="rId25"/>
    <p:sldId id="362" r:id="rId26"/>
    <p:sldId id="363" r:id="rId27"/>
    <p:sldId id="364" r:id="rId28"/>
    <p:sldId id="366" r:id="rId29"/>
    <p:sldId id="367" r:id="rId30"/>
    <p:sldId id="369" r:id="rId31"/>
    <p:sldId id="368" r:id="rId32"/>
  </p:sldIdLst>
  <p:sldSz cx="12192000" cy="6858000"/>
  <p:notesSz cx="12192000" cy="6858000"/>
  <p:defaultText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gner" initials="W" lastIdx="11" clrIdx="0">
    <p:extLst>
      <p:ext uri="{19B8F6BF-5375-455C-9EA6-DF929625EA0E}">
        <p15:presenceInfo xmlns:p15="http://schemas.microsoft.com/office/powerpoint/2012/main" userId="Wag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06" autoAdjust="0"/>
  </p:normalViewPr>
  <p:slideViewPr>
    <p:cSldViewPr>
      <p:cViewPr varScale="1">
        <p:scale>
          <a:sx n="96" d="100"/>
          <a:sy n="96" d="100"/>
        </p:scale>
        <p:origin x="110" y="1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B0C91912-E287-4ED8-BC60-C135B70C0DDF}" type="datetimeFigureOut">
              <a:rPr lang="en-US" smtClean="0"/>
              <a:t>7/14/2024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E763316-F808-4766-B4BA-1FA8863F7A4F}" type="slidenum">
              <a:rPr lang="en-US" smtClean="0"/>
              <a:t>‹#›</a:t>
            </a:fld>
            <a:endParaRPr lang="en-US"/>
          </a:p>
        </p:txBody>
      </p:sp>
    </p:spTree>
    <p:extLst>
      <p:ext uri="{BB962C8B-B14F-4D97-AF65-F5344CB8AC3E}">
        <p14:creationId xmlns:p14="http://schemas.microsoft.com/office/powerpoint/2010/main" val="4055503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763316-F808-4766-B4BA-1FA8863F7A4F}" type="slidenum">
              <a:rPr lang="en-US" smtClean="0"/>
              <a:t>0</a:t>
            </a:fld>
            <a:endParaRPr lang="en-US"/>
          </a:p>
        </p:txBody>
      </p:sp>
    </p:spTree>
    <p:extLst>
      <p:ext uri="{BB962C8B-B14F-4D97-AF65-F5344CB8AC3E}">
        <p14:creationId xmlns:p14="http://schemas.microsoft.com/office/powerpoint/2010/main" val="1992425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13</a:t>
            </a:fld>
            <a:endParaRPr lang="en-US"/>
          </a:p>
        </p:txBody>
      </p:sp>
    </p:spTree>
    <p:extLst>
      <p:ext uri="{BB962C8B-B14F-4D97-AF65-F5344CB8AC3E}">
        <p14:creationId xmlns:p14="http://schemas.microsoft.com/office/powerpoint/2010/main" val="4157652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i="0" dirty="0">
                <a:effectLst/>
                <a:latin typeface="system-ui"/>
              </a:rPr>
              <a:t>= Mean Residual Life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dirty="0">
                <a:effectLst/>
                <a:latin typeface="system-ui"/>
              </a:rPr>
              <a:t>= Parameter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de-DE" b="1" i="0" dirty="0">
                <a:effectLst/>
                <a:latin typeface="system-ui"/>
              </a:rPr>
              <a:t>= hill estimator </a:t>
            </a:r>
          </a:p>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15</a:t>
            </a:fld>
            <a:endParaRPr lang="en-US"/>
          </a:p>
        </p:txBody>
      </p:sp>
    </p:spTree>
    <p:extLst>
      <p:ext uri="{BB962C8B-B14F-4D97-AF65-F5344CB8AC3E}">
        <p14:creationId xmlns:p14="http://schemas.microsoft.com/office/powerpoint/2010/main" val="2978240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16</a:t>
            </a:fld>
            <a:endParaRPr lang="en-US"/>
          </a:p>
        </p:txBody>
      </p:sp>
    </p:spTree>
    <p:extLst>
      <p:ext uri="{BB962C8B-B14F-4D97-AF65-F5344CB8AC3E}">
        <p14:creationId xmlns:p14="http://schemas.microsoft.com/office/powerpoint/2010/main" val="1025856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28</a:t>
            </a:fld>
            <a:endParaRPr lang="en-US"/>
          </a:p>
        </p:txBody>
      </p:sp>
    </p:spTree>
    <p:extLst>
      <p:ext uri="{BB962C8B-B14F-4D97-AF65-F5344CB8AC3E}">
        <p14:creationId xmlns:p14="http://schemas.microsoft.com/office/powerpoint/2010/main" val="7051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29</a:t>
            </a:fld>
            <a:endParaRPr lang="en-US"/>
          </a:p>
        </p:txBody>
      </p:sp>
    </p:spTree>
    <p:extLst>
      <p:ext uri="{BB962C8B-B14F-4D97-AF65-F5344CB8AC3E}">
        <p14:creationId xmlns:p14="http://schemas.microsoft.com/office/powerpoint/2010/main" val="260046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2E763316-F808-4766-B4BA-1FA8863F7A4F}" type="slidenum">
              <a:rPr lang="en-US" smtClean="0"/>
              <a:t>30</a:t>
            </a:fld>
            <a:endParaRPr lang="en-US"/>
          </a:p>
        </p:txBody>
      </p:sp>
    </p:spTree>
    <p:extLst>
      <p:ext uri="{BB962C8B-B14F-4D97-AF65-F5344CB8AC3E}">
        <p14:creationId xmlns:p14="http://schemas.microsoft.com/office/powerpoint/2010/main" val="2395391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Atmosphere:</a:t>
            </a:r>
            <a:endParaRPr lang="en-US" dirty="0"/>
          </a:p>
          <a:p>
            <a:pPr>
              <a:buFont typeface="Arial" panose="020B0604020202020204" pitchFamily="34" charset="0"/>
              <a:buChar char="•"/>
            </a:pPr>
            <a:r>
              <a:rPr lang="en-US" dirty="0"/>
              <a:t>The atmosphere is the most dynamic component, constantly in motion, redistributing heat, moisture, and pollutants around the globe.</a:t>
            </a:r>
          </a:p>
          <a:p>
            <a:pPr>
              <a:buFont typeface="Arial" panose="020B0604020202020204" pitchFamily="34" charset="0"/>
              <a:buChar char="•"/>
            </a:pPr>
            <a:r>
              <a:rPr lang="en-US" dirty="0"/>
              <a:t>Processes include the formation of weather systems, the development of pressure systems, and large-scale circulation patterns like the Hadley cell, </a:t>
            </a:r>
            <a:r>
              <a:rPr lang="en-US" dirty="0" err="1"/>
              <a:t>Ferrel</a:t>
            </a:r>
            <a:r>
              <a:rPr lang="en-US" dirty="0"/>
              <a:t> cell, and polar vortex.</a:t>
            </a:r>
          </a:p>
          <a:p>
            <a:r>
              <a:rPr lang="en-US" b="1" dirty="0"/>
              <a:t>Oceans:</a:t>
            </a:r>
            <a:endParaRPr lang="en-US" dirty="0"/>
          </a:p>
          <a:p>
            <a:pPr>
              <a:buFont typeface="Arial" panose="020B0604020202020204" pitchFamily="34" charset="0"/>
              <a:buChar char="•"/>
            </a:pPr>
            <a:r>
              <a:rPr lang="en-US" dirty="0"/>
              <a:t>Oceans play a critical role in storing and redistributing heat. Ocean currents, such as the Gulf Stream and the thermohaline circulation, move warm and cold water around the globe.</a:t>
            </a:r>
          </a:p>
          <a:p>
            <a:pPr>
              <a:buFont typeface="Arial" panose="020B0604020202020204" pitchFamily="34" charset="0"/>
              <a:buChar char="•"/>
            </a:pPr>
            <a:r>
              <a:rPr lang="en-US" dirty="0"/>
              <a:t>Oceans also influence the atmosphere through heat exchange, evaporation, and the formation of sea ice.</a:t>
            </a:r>
          </a:p>
          <a:p>
            <a:r>
              <a:rPr lang="en-US" b="1" dirty="0"/>
              <a:t>Cryosphere:</a:t>
            </a:r>
            <a:endParaRPr lang="en-US" dirty="0"/>
          </a:p>
          <a:p>
            <a:pPr>
              <a:buFont typeface="Arial" panose="020B0604020202020204" pitchFamily="34" charset="0"/>
              <a:buChar char="•"/>
            </a:pPr>
            <a:r>
              <a:rPr lang="en-US" dirty="0"/>
              <a:t>The cryosphere includes all frozen water parts of the Earth, such as glaciers, ice caps, and sea ice.</a:t>
            </a:r>
          </a:p>
          <a:p>
            <a:pPr>
              <a:buFont typeface="Arial" panose="020B0604020202020204" pitchFamily="34" charset="0"/>
              <a:buChar char="•"/>
            </a:pPr>
            <a:r>
              <a:rPr lang="en-US" dirty="0"/>
              <a:t>Changes in the cryosphere, such as melting glaciers and ice sheets, affect sea levels and albedo (reflectivity), which in turn influence global temperatures.</a:t>
            </a:r>
          </a:p>
          <a:p>
            <a:r>
              <a:rPr lang="en-US" b="1" dirty="0"/>
              <a:t>Biosphere:</a:t>
            </a:r>
            <a:endParaRPr lang="en-US" dirty="0"/>
          </a:p>
          <a:p>
            <a:pPr>
              <a:buFont typeface="Arial" panose="020B0604020202020204" pitchFamily="34" charset="0"/>
              <a:buChar char="•"/>
            </a:pPr>
            <a:r>
              <a:rPr lang="en-US" dirty="0"/>
              <a:t>The biosphere encompasses all living organisms and their interactions with the climate system.</a:t>
            </a:r>
          </a:p>
          <a:p>
            <a:pPr>
              <a:buFont typeface="Arial" panose="020B0604020202020204" pitchFamily="34" charset="0"/>
              <a:buChar char="•"/>
            </a:pPr>
            <a:r>
              <a:rPr lang="en-US" dirty="0"/>
              <a:t>Vegetation influences the climate through processes like transpiration and carbon sequestration. Changes in land use, such as deforestation, can significantly impact local and global climate dynamics.</a:t>
            </a:r>
          </a:p>
          <a:p>
            <a:r>
              <a:rPr lang="en-US" b="1" dirty="0"/>
              <a:t>Lithosphere:</a:t>
            </a:r>
            <a:endParaRPr lang="en-US" dirty="0"/>
          </a:p>
          <a:p>
            <a:pPr>
              <a:buFont typeface="Arial" panose="020B0604020202020204" pitchFamily="34" charset="0"/>
              <a:buChar char="•"/>
            </a:pPr>
            <a:r>
              <a:rPr lang="en-US" dirty="0"/>
              <a:t>The lithosphere refers to the Earth's surface and its geological processes, including volcanic activity, which can release significant amounts of greenhouse gases and aerosols into the atmosphere.</a:t>
            </a:r>
          </a:p>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1</a:t>
            </a:fld>
            <a:endParaRPr lang="en-US"/>
          </a:p>
        </p:txBody>
      </p:sp>
    </p:spTree>
    <p:extLst>
      <p:ext uri="{BB962C8B-B14F-4D97-AF65-F5344CB8AC3E}">
        <p14:creationId xmlns:p14="http://schemas.microsoft.com/office/powerpoint/2010/main" val="54656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4</a:t>
            </a:fld>
            <a:endParaRPr lang="en-US"/>
          </a:p>
        </p:txBody>
      </p:sp>
    </p:spTree>
    <p:extLst>
      <p:ext uri="{BB962C8B-B14F-4D97-AF65-F5344CB8AC3E}">
        <p14:creationId xmlns:p14="http://schemas.microsoft.com/office/powerpoint/2010/main" val="1723833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AMOC (Average or Automated Change Detection):</a:t>
            </a:r>
          </a:p>
          <a:p>
            <a:pPr>
              <a:buFont typeface="Arial" panose="020B0604020202020204" pitchFamily="34" charset="0"/>
              <a:buChar char="•"/>
            </a:pPr>
            <a:r>
              <a:rPr lang="en-US" b="1" dirty="0"/>
              <a:t>Description:</a:t>
            </a:r>
            <a:r>
              <a:rPr lang="en-US" dirty="0"/>
              <a:t> AMOC is a simpler method that detects a single change point by comparing the average of the data segments before and after the change point.</a:t>
            </a:r>
          </a:p>
          <a:p>
            <a:pPr>
              <a:buFont typeface="Arial" panose="020B0604020202020204" pitchFamily="34" charset="0"/>
              <a:buChar char="•"/>
            </a:pPr>
            <a:r>
              <a:rPr lang="en-US" b="1" dirty="0"/>
              <a:t>Application:</a:t>
            </a:r>
            <a:r>
              <a:rPr lang="en-US" dirty="0"/>
              <a:t> Suitable for detecting a single change point in a dataset.</a:t>
            </a:r>
          </a:p>
          <a:p>
            <a:r>
              <a:rPr lang="en-US" b="1" dirty="0"/>
              <a:t>PELT (Pruned Exact Linear Time):</a:t>
            </a:r>
          </a:p>
          <a:p>
            <a:pPr>
              <a:buFont typeface="Arial" panose="020B0604020202020204" pitchFamily="34" charset="0"/>
              <a:buChar char="•"/>
            </a:pPr>
            <a:r>
              <a:rPr lang="en-US" b="1" dirty="0"/>
              <a:t>Description:</a:t>
            </a:r>
            <a:r>
              <a:rPr lang="en-US" dirty="0"/>
              <a:t> PELT is an advanced and efficient method for detecting multiple change points. It uses dynamic programming to optimize the search process and prunes unnecessary computations to improve efficiency.</a:t>
            </a:r>
          </a:p>
          <a:p>
            <a:pPr>
              <a:buFont typeface="Arial" panose="020B0604020202020204" pitchFamily="34" charset="0"/>
              <a:buChar char="•"/>
            </a:pPr>
            <a:r>
              <a:rPr lang="en-US" b="1" dirty="0"/>
              <a:t>Application:</a:t>
            </a:r>
            <a:r>
              <a:rPr lang="en-US" dirty="0"/>
              <a:t> Suitable for detecting multiple change points in large datasets.</a:t>
            </a:r>
          </a:p>
          <a:p>
            <a:pPr>
              <a:buFont typeface="+mj-lt"/>
              <a:buNone/>
            </a:pPr>
            <a:r>
              <a:rPr lang="en-US" b="1" dirty="0"/>
              <a:t>Procedure:</a:t>
            </a:r>
          </a:p>
          <a:p>
            <a:pPr>
              <a:buFont typeface="+mj-lt"/>
              <a:buNone/>
            </a:pPr>
            <a:r>
              <a:rPr lang="en-US" dirty="0"/>
              <a:t>Define a cost function that balances the fit of the model with the number of change points.</a:t>
            </a:r>
          </a:p>
          <a:p>
            <a:pPr>
              <a:buFont typeface="+mj-lt"/>
              <a:buAutoNum type="arabicPeriod"/>
            </a:pPr>
            <a:r>
              <a:rPr lang="en-US" dirty="0"/>
              <a:t>Use dynamic programming to find the set of change points that minimizes this cost function.</a:t>
            </a:r>
          </a:p>
          <a:p>
            <a:pPr>
              <a:buFont typeface="+mj-lt"/>
              <a:buAutoNum type="arabicPeriod"/>
            </a:pPr>
            <a:r>
              <a:rPr lang="en-US" dirty="0"/>
              <a:t>Prune the search space to reduce computational complexity.</a:t>
            </a:r>
          </a:p>
          <a:p>
            <a:pPr>
              <a:buFont typeface="Arial" panose="020B0604020202020204" pitchFamily="34" charset="0"/>
              <a:buChar char="•"/>
            </a:pPr>
            <a:endParaRPr lang="en-US" dirty="0"/>
          </a:p>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5</a:t>
            </a:fld>
            <a:endParaRPr lang="en-US"/>
          </a:p>
        </p:txBody>
      </p:sp>
    </p:spTree>
    <p:extLst>
      <p:ext uri="{BB962C8B-B14F-4D97-AF65-F5344CB8AC3E}">
        <p14:creationId xmlns:p14="http://schemas.microsoft.com/office/powerpoint/2010/main" val="3014766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name of LSTM is "Long Short-Term Memory". It is a type of recurrent neural network (RNN) architecture that is designed to overcome the vanishing gradient problem and better capture long-term dependencies in sequential data. LSTMs have been widely used in various applications such as natural language processing, time series prediction, speech recognition, and more, due to their ability to maintain and propagate information over long sequences.</a:t>
            </a:r>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6</a:t>
            </a:fld>
            <a:endParaRPr lang="en-US"/>
          </a:p>
        </p:txBody>
      </p:sp>
    </p:spTree>
    <p:extLst>
      <p:ext uri="{BB962C8B-B14F-4D97-AF65-F5344CB8AC3E}">
        <p14:creationId xmlns:p14="http://schemas.microsoft.com/office/powerpoint/2010/main" val="229223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7</a:t>
            </a:fld>
            <a:endParaRPr lang="en-US"/>
          </a:p>
        </p:txBody>
      </p:sp>
    </p:spTree>
    <p:extLst>
      <p:ext uri="{BB962C8B-B14F-4D97-AF65-F5344CB8AC3E}">
        <p14:creationId xmlns:p14="http://schemas.microsoft.com/office/powerpoint/2010/main" val="864862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Squared Error of Additive Model (Precipitation): 43.53585855392756 </a:t>
            </a:r>
          </a:p>
          <a:p>
            <a:r>
              <a:rPr lang="en-US" dirty="0"/>
              <a:t>Mean Squared Error of Multiplicative Model (Precipitation): 8.091014108032832</a:t>
            </a:r>
            <a:endParaRPr lang="de-DE" dirty="0"/>
          </a:p>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8</a:t>
            </a:fld>
            <a:endParaRPr lang="en-US"/>
          </a:p>
        </p:txBody>
      </p:sp>
    </p:spTree>
    <p:extLst>
      <p:ext uri="{BB962C8B-B14F-4D97-AF65-F5344CB8AC3E}">
        <p14:creationId xmlns:p14="http://schemas.microsoft.com/office/powerpoint/2010/main" val="160239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Squared Error of Additive Model (Temperature): 2.844748672811345 </a:t>
            </a:r>
          </a:p>
          <a:p>
            <a:r>
              <a:rPr lang="en-US" dirty="0"/>
              <a:t>Mean Squared Error of Multiplicative Model (Temperature): 1.005899824630623 </a:t>
            </a:r>
          </a:p>
        </p:txBody>
      </p:sp>
      <p:sp>
        <p:nvSpPr>
          <p:cNvPr id="4" name="Slide Number Placeholder 3"/>
          <p:cNvSpPr>
            <a:spLocks noGrp="1"/>
          </p:cNvSpPr>
          <p:nvPr>
            <p:ph type="sldNum" sz="quarter" idx="5"/>
          </p:nvPr>
        </p:nvSpPr>
        <p:spPr/>
        <p:txBody>
          <a:bodyPr/>
          <a:lstStyle/>
          <a:p>
            <a:fld id="{2E763316-F808-4766-B4BA-1FA8863F7A4F}" type="slidenum">
              <a:rPr lang="en-US" smtClean="0"/>
              <a:t>9</a:t>
            </a:fld>
            <a:endParaRPr lang="en-US"/>
          </a:p>
        </p:txBody>
      </p:sp>
    </p:spTree>
    <p:extLst>
      <p:ext uri="{BB962C8B-B14F-4D97-AF65-F5344CB8AC3E}">
        <p14:creationId xmlns:p14="http://schemas.microsoft.com/office/powerpoint/2010/main" val="46051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2E763316-F808-4766-B4BA-1FA8863F7A4F}" type="slidenum">
              <a:rPr lang="en-US" smtClean="0"/>
              <a:t>10</a:t>
            </a:fld>
            <a:endParaRPr lang="en-US"/>
          </a:p>
        </p:txBody>
      </p:sp>
    </p:spTree>
    <p:extLst>
      <p:ext uri="{BB962C8B-B14F-4D97-AF65-F5344CB8AC3E}">
        <p14:creationId xmlns:p14="http://schemas.microsoft.com/office/powerpoint/2010/main" val="1070101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elfolie">
    <p:spTree>
      <p:nvGrpSpPr>
        <p:cNvPr id="1" name=""/>
        <p:cNvGrpSpPr/>
        <p:nvPr/>
      </p:nvGrpSpPr>
      <p:grpSpPr bwMode="auto">
        <a:xfrm>
          <a:off x="0" y="0"/>
          <a:ext cx="0" cy="0"/>
          <a:chOff x="0" y="0"/>
          <a:chExt cx="0" cy="0"/>
        </a:xfrm>
      </p:grpSpPr>
      <p:sp>
        <p:nvSpPr>
          <p:cNvPr id="2" name="Titel 1"/>
          <p:cNvSpPr>
            <a:spLocks noGrp="1"/>
          </p:cNvSpPr>
          <p:nvPr>
            <p:ph type="ctrTitle"/>
          </p:nvPr>
        </p:nvSpPr>
        <p:spPr bwMode="auto">
          <a:xfrm>
            <a:off x="1524000" y="1309688"/>
            <a:ext cx="9144000" cy="2387600"/>
          </a:xfrm>
          <a:prstGeom prst="rect">
            <a:avLst/>
          </a:prstGeom>
        </p:spPr>
        <p:txBody>
          <a:bodyPr anchor="b"/>
          <a:lstStyle>
            <a:lvl1pPr algn="ctr">
              <a:defRPr sz="6000" b="1">
                <a:solidFill>
                  <a:srgbClr val="707070"/>
                </a:solidFill>
              </a:defRPr>
            </a:lvl1pPr>
          </a:lstStyle>
          <a:p>
            <a:pPr>
              <a:defRPr/>
            </a:pPr>
            <a:r>
              <a:rPr lang="de-DE"/>
              <a:t>Titelmasterformat durch Klicken bearbeiten</a:t>
            </a:r>
            <a:endParaRPr/>
          </a:p>
        </p:txBody>
      </p:sp>
      <p:sp>
        <p:nvSpPr>
          <p:cNvPr id="3" name="Untertitel 2"/>
          <p:cNvSpPr>
            <a:spLocks noGrp="1"/>
          </p:cNvSpPr>
          <p:nvPr>
            <p:ph type="subTitle" idx="1" hasCustomPrompt="1"/>
          </p:nvPr>
        </p:nvSpPr>
        <p:spPr bwMode="auto">
          <a:xfrm>
            <a:off x="1524000" y="3602038"/>
            <a:ext cx="9144000" cy="1655762"/>
          </a:xfrm>
          <a:prstGeom prst="rect">
            <a:avLst/>
          </a:prstGeom>
        </p:spPr>
        <p:txBody>
          <a:bodyPr/>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e-DE"/>
              <a:t>Text</a:t>
            </a:r>
            <a:endParaRPr/>
          </a:p>
        </p:txBody>
      </p:sp>
      <p:pic>
        <p:nvPicPr>
          <p:cNvPr id="4" name="Grafik 1"/>
          <p:cNvPicPr>
            <a:picLocks noChangeAspect="1"/>
          </p:cNvPicPr>
          <p:nvPr userDrawn="1"/>
        </p:nvPicPr>
        <p:blipFill>
          <a:blip r:embed="rId2"/>
          <a:stretch/>
        </p:blipFill>
        <p:spPr bwMode="auto">
          <a:xfrm>
            <a:off x="-38098" y="-76198"/>
            <a:ext cx="12267680" cy="1142969"/>
          </a:xfrm>
          <a:prstGeom prst="rect">
            <a:avLst/>
          </a:prstGeom>
        </p:spPr>
      </p:pic>
      <p:sp>
        <p:nvSpPr>
          <p:cNvPr id="5" name="Untertitel 2"/>
          <p:cNvSpPr txBox="1"/>
          <p:nvPr userDrawn="1"/>
        </p:nvSpPr>
        <p:spPr bwMode="auto">
          <a:xfrm>
            <a:off x="2279576" y="6275134"/>
            <a:ext cx="7416824" cy="362649"/>
          </a:xfrm>
          <a:prstGeom prst="rect">
            <a:avLst/>
          </a:prstGeom>
        </p:spPr>
        <p:txBody>
          <a:bodyPr vert="horz" lIns="91440" tIns="45720" rIns="91440" bIns="45720" rtlCol="0" anchor="ctr">
            <a:no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en-GB" sz="1800" dirty="0">
                <a:solidFill>
                  <a:schemeClr val="tx1"/>
                </a:solidFill>
                <a:latin typeface="Arial" panose="020B0604020202020204" pitchFamily="34" charset="0"/>
                <a:cs typeface="Arial" panose="020B0604020202020204" pitchFamily="34" charset="0"/>
              </a:rPr>
              <a:t>Department of Hydrology and Water Resources Management</a:t>
            </a:r>
            <a:endParaRPr lang="de-DE" sz="1800" dirty="0">
              <a:solidFill>
                <a:schemeClr val="tx1"/>
              </a:solidFill>
              <a:latin typeface="Arial" panose="020B0604020202020204" pitchFamily="34" charset="0"/>
              <a:cs typeface="Arial" panose="020B0604020202020204" pitchFamily="34" charset="0"/>
            </a:endParaRPr>
          </a:p>
        </p:txBody>
      </p:sp>
      <p:sp>
        <p:nvSpPr>
          <p:cNvPr id="6" name="Titel 1"/>
          <p:cNvSpPr txBox="1"/>
          <p:nvPr userDrawn="1"/>
        </p:nvSpPr>
        <p:spPr bwMode="auto">
          <a:xfrm>
            <a:off x="1524000" y="1305211"/>
            <a:ext cx="9144000" cy="2387600"/>
          </a:xfrm>
          <a:prstGeom prst="rect">
            <a:avLst/>
          </a:prstGeom>
        </p:spPr>
        <p:txBody>
          <a:bodyPr anchor="b"/>
          <a:lstStyle>
            <a:lvl1pPr algn="ctr" defTabSz="967709">
              <a:lnSpc>
                <a:spcPct val="90000"/>
              </a:lnSpc>
              <a:spcBef>
                <a:spcPts val="0"/>
              </a:spcBef>
              <a:buNone/>
              <a:defRPr sz="6000" b="1">
                <a:solidFill>
                  <a:srgbClr val="595959"/>
                </a:solidFill>
                <a:latin typeface="+mj-lt"/>
                <a:ea typeface="+mj-ea"/>
                <a:cs typeface="+mj-cs"/>
              </a:defRPr>
            </a:lvl1pPr>
          </a:lstStyle>
          <a:p>
            <a:pPr>
              <a:defRPr/>
            </a:pPr>
            <a:endParaRPr lang="de-DE"/>
          </a:p>
        </p:txBody>
      </p:sp>
      <p:pic>
        <p:nvPicPr>
          <p:cNvPr id="7" name="Picture 66"/>
          <p:cNvPicPr>
            <a:picLocks noChangeAspect="1" noChangeArrowheads="1"/>
          </p:cNvPicPr>
          <p:nvPr userDrawn="1"/>
        </p:nvPicPr>
        <p:blipFill>
          <a:blip r:embed="rId3"/>
          <a:stretch/>
        </p:blipFill>
        <p:spPr bwMode="auto">
          <a:xfrm>
            <a:off x="9970926" y="4751426"/>
            <a:ext cx="1394145" cy="1655762"/>
          </a:xfrm>
          <a:prstGeom prst="rect">
            <a:avLst/>
          </a:prstGeom>
          <a:noFill/>
          <a:ln>
            <a:noFill/>
          </a:ln>
        </p:spPr>
      </p:pic>
      <p:pic>
        <p:nvPicPr>
          <p:cNvPr id="8" name="Picture 7" descr="A picture containing circle&#10;&#10;Description automatically generated"/>
          <p:cNvPicPr>
            <a:picLocks noChangeAspect="1"/>
          </p:cNvPicPr>
          <p:nvPr userDrawn="1"/>
        </p:nvPicPr>
        <p:blipFill>
          <a:blip r:embed="rId4"/>
          <a:stretch/>
        </p:blipFill>
        <p:spPr bwMode="auto">
          <a:xfrm>
            <a:off x="263352" y="4895947"/>
            <a:ext cx="2377553" cy="168014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Tx" preserve="1" userDrawn="1">
  <p:cSld name="Inhalt mit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457200"/>
            <a:ext cx="3932237" cy="1600200"/>
          </a:xfrm>
        </p:spPr>
        <p:txBody>
          <a:bodyPr anchor="b"/>
          <a:lstStyle>
            <a:lvl1pPr>
              <a:defRPr sz="3200"/>
            </a:lvl1pPr>
          </a:lstStyle>
          <a:p>
            <a:pPr>
              <a:defRPr/>
            </a:pPr>
            <a:r>
              <a:rPr lang="de-DE"/>
              <a:t>Titelmasterformat durch Klicken bearbeiten</a:t>
            </a:r>
            <a:endParaRPr/>
          </a:p>
        </p:txBody>
      </p:sp>
      <p:sp>
        <p:nvSpPr>
          <p:cNvPr id="3" name="Inhaltsplatzhalt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Textplatzhalt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Formatvorlagen des Textmasters bearbeiten</a:t>
            </a:r>
            <a:endParaRPr/>
          </a:p>
        </p:txBody>
      </p:sp>
      <p:sp>
        <p:nvSpPr>
          <p:cNvPr id="5" name="Datumsplatzhalter 4"/>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picTx" preserve="1" userDrawn="1">
  <p:cSld name="Bild mit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457200"/>
            <a:ext cx="3932237" cy="1600200"/>
          </a:xfrm>
        </p:spPr>
        <p:txBody>
          <a:bodyPr anchor="b"/>
          <a:lstStyle>
            <a:lvl1pPr>
              <a:defRPr sz="3200"/>
            </a:lvl1pPr>
          </a:lstStyle>
          <a:p>
            <a:pPr>
              <a:defRPr/>
            </a:pPr>
            <a:r>
              <a:rPr lang="de-DE"/>
              <a:t>Titelmasterformat durch Klicken bearbeiten</a:t>
            </a:r>
            <a:endParaRPr/>
          </a:p>
        </p:txBody>
      </p:sp>
      <p:sp>
        <p:nvSpPr>
          <p:cNvPr id="3" name="Bildplatzhalter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e-DE"/>
          </a:p>
        </p:txBody>
      </p:sp>
      <p:sp>
        <p:nvSpPr>
          <p:cNvPr id="4" name="Textplatzhalt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e-DE"/>
              <a:t>Formatvorlagen des Textmasters bearbeiten</a:t>
            </a:r>
            <a:endParaRPr/>
          </a:p>
        </p:txBody>
      </p:sp>
      <p:sp>
        <p:nvSpPr>
          <p:cNvPr id="5" name="Datumsplatzhalter 4"/>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vertTx" preserve="1" userDrawn="1">
  <p:cSld name="Titel und vertikaler Text">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Titelmasterformat durch Klicken bearbeiten</a:t>
            </a:r>
            <a:endParaRPr/>
          </a:p>
        </p:txBody>
      </p:sp>
      <p:sp>
        <p:nvSpPr>
          <p:cNvPr id="3" name="Vertikaler Textplatzhalter 2"/>
          <p:cNvSpPr>
            <a:spLocks noGrp="1"/>
          </p:cNvSpPr>
          <p:nvPr>
            <p:ph type="body" orient="vert" idx="1"/>
          </p:nvPr>
        </p:nvSpPr>
        <p:spPr bwMode="auto"/>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kaler Titel und Text">
    <p:spTree>
      <p:nvGrpSpPr>
        <p:cNvPr id="1" name=""/>
        <p:cNvGrpSpPr/>
        <p:nvPr/>
      </p:nvGrpSpPr>
      <p:grpSpPr bwMode="auto">
        <a:xfrm>
          <a:off x="0" y="0"/>
          <a:ext cx="0" cy="0"/>
          <a:chOff x="0" y="0"/>
          <a:chExt cx="0" cy="0"/>
        </a:xfrm>
      </p:grpSpPr>
      <p:sp>
        <p:nvSpPr>
          <p:cNvPr id="2" name="Vertikaler Titel 1"/>
          <p:cNvSpPr>
            <a:spLocks noGrp="1"/>
          </p:cNvSpPr>
          <p:nvPr>
            <p:ph type="title" orient="vert"/>
          </p:nvPr>
        </p:nvSpPr>
        <p:spPr bwMode="auto">
          <a:xfrm>
            <a:off x="8724900" y="365125"/>
            <a:ext cx="2628900" cy="5811838"/>
          </a:xfrm>
        </p:spPr>
        <p:txBody>
          <a:bodyPr vert="eaVert"/>
          <a:lstStyle/>
          <a:p>
            <a:pPr>
              <a:defRPr/>
            </a:pPr>
            <a:r>
              <a:rPr lang="de-DE"/>
              <a:t>Titelmasterformat durch Klicken bearbeiten</a:t>
            </a:r>
            <a:endParaRPr/>
          </a:p>
        </p:txBody>
      </p:sp>
      <p:sp>
        <p:nvSpPr>
          <p:cNvPr id="3" name="Vertikaler Textplatzhalter 2"/>
          <p:cNvSpPr>
            <a:spLocks noGrp="1"/>
          </p:cNvSpPr>
          <p:nvPr>
            <p:ph type="body" orient="vert" idx="1"/>
          </p:nvPr>
        </p:nvSpPr>
        <p:spPr bwMode="auto">
          <a:xfrm>
            <a:off x="838200" y="365125"/>
            <a:ext cx="7734300" cy="5811838"/>
          </a:xfrm>
        </p:spPr>
        <p:txBody>
          <a:bodyPr vert="eaVert"/>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5_Titel und Inhalt">
    <p:spTree>
      <p:nvGrpSpPr>
        <p:cNvPr id="1" name=""/>
        <p:cNvGrpSpPr/>
        <p:nvPr/>
      </p:nvGrpSpPr>
      <p:grpSpPr bwMode="auto">
        <a:xfrm>
          <a:off x="0" y="0"/>
          <a:ext cx="0" cy="0"/>
          <a:chOff x="0" y="0"/>
          <a:chExt cx="0" cy="0"/>
        </a:xfrm>
      </p:grpSpPr>
      <p:sp>
        <p:nvSpPr>
          <p:cNvPr id="4" name="Rectangle 3"/>
          <p:cNvSpPr/>
          <p:nvPr userDrawn="1"/>
        </p:nvSpPr>
        <p:spPr bwMode="auto">
          <a:xfrm>
            <a:off x="0" y="6358823"/>
            <a:ext cx="12192000" cy="499177"/>
          </a:xfrm>
          <a:prstGeom prst="rect">
            <a:avLst/>
          </a:prstGeom>
          <a:solidFill>
            <a:srgbClr val="E9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 name="Inhaltsplatzhalter 2"/>
          <p:cNvSpPr>
            <a:spLocks noGrp="1"/>
          </p:cNvSpPr>
          <p:nvPr>
            <p:ph idx="1"/>
          </p:nvPr>
        </p:nvSpPr>
        <p:spPr bwMode="auto"/>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defRPr/>
            </a:pPr>
            <a:r>
              <a:rPr lang="de-DE" dirty="0"/>
              <a:t>Formatvorlagen des Textmasters bearbeiten</a:t>
            </a:r>
            <a:endParaRPr dirty="0"/>
          </a:p>
          <a:p>
            <a:pPr lvl="1">
              <a:defRPr/>
            </a:pPr>
            <a:r>
              <a:rPr lang="de-DE" dirty="0"/>
              <a:t>Zweite Ebene</a:t>
            </a:r>
            <a:endParaRPr dirty="0"/>
          </a:p>
          <a:p>
            <a:pPr lvl="2">
              <a:defRPr/>
            </a:pPr>
            <a:r>
              <a:rPr lang="de-DE" dirty="0"/>
              <a:t>Dritte Ebene</a:t>
            </a:r>
            <a:endParaRPr dirty="0"/>
          </a:p>
          <a:p>
            <a:pPr lvl="3">
              <a:defRPr/>
            </a:pPr>
            <a:r>
              <a:rPr lang="de-DE" dirty="0"/>
              <a:t>Vierte Ebene</a:t>
            </a:r>
            <a:endParaRPr dirty="0"/>
          </a:p>
          <a:p>
            <a:pPr lvl="4">
              <a:defRPr/>
            </a:pPr>
            <a:r>
              <a:rPr lang="de-DE" dirty="0"/>
              <a:t>Fünfte Ebene</a:t>
            </a:r>
            <a:endParaRPr dirty="0"/>
          </a:p>
        </p:txBody>
      </p:sp>
      <p:sp>
        <p:nvSpPr>
          <p:cNvPr id="23" name="Untertitel 2"/>
          <p:cNvSpPr txBox="1"/>
          <p:nvPr userDrawn="1"/>
        </p:nvSpPr>
        <p:spPr bwMode="auto">
          <a:xfrm>
            <a:off x="10278926" y="6427083"/>
            <a:ext cx="1080000" cy="362649"/>
          </a:xfrm>
          <a:prstGeom prst="rect">
            <a:avLst/>
          </a:prstGeom>
        </p:spPr>
        <p:txBody>
          <a:bodyPr vert="horz" lIns="91440" tIns="45720" rIns="91440" bIns="45720" rtlCol="0" anchor="ctr">
            <a:norm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lgn="r">
              <a:defRPr/>
            </a:pPr>
            <a:fld id="{29B485A2-3023-4DC3-B5D3-19A76414F00B}" type="slidenum">
              <a:rPr lang="de-DE" sz="1200">
                <a:solidFill>
                  <a:srgbClr val="595959"/>
                </a:solidFill>
              </a:rPr>
              <a:t>‹#›</a:t>
            </a:fld>
            <a:endParaRPr lang="de-DE" sz="1200">
              <a:solidFill>
                <a:srgbClr val="595959"/>
              </a:solidFill>
            </a:endParaRPr>
          </a:p>
        </p:txBody>
      </p:sp>
      <p:sp>
        <p:nvSpPr>
          <p:cNvPr id="2" name="Titel 1"/>
          <p:cNvSpPr>
            <a:spLocks noGrp="1"/>
          </p:cNvSpPr>
          <p:nvPr>
            <p:ph type="title"/>
          </p:nvPr>
        </p:nvSpPr>
        <p:spPr bwMode="auto">
          <a:xfrm>
            <a:off x="303326" y="136526"/>
            <a:ext cx="10515600" cy="1251671"/>
          </a:xfrm>
        </p:spPr>
        <p:txBody>
          <a:bodyPr>
            <a:normAutofit/>
          </a:bodyPr>
          <a:lstStyle>
            <a:lvl1pPr>
              <a:defRPr sz="4000" b="0">
                <a:solidFill>
                  <a:srgbClr val="595959"/>
                </a:solidFill>
              </a:defRPr>
            </a:lvl1pPr>
          </a:lstStyle>
          <a:p>
            <a:pPr>
              <a:defRPr/>
            </a:pPr>
            <a:r>
              <a:rPr lang="de-DE"/>
              <a:t>Titelmasterformat durch Klicken bearbeiten</a:t>
            </a:r>
            <a:endParaRPr/>
          </a:p>
        </p:txBody>
      </p:sp>
      <p:sp>
        <p:nvSpPr>
          <p:cNvPr id="9" name="Untertitel 2"/>
          <p:cNvSpPr txBox="1"/>
          <p:nvPr userDrawn="1"/>
        </p:nvSpPr>
        <p:spPr bwMode="auto">
          <a:xfrm>
            <a:off x="407368" y="6380492"/>
            <a:ext cx="9649072" cy="362649"/>
          </a:xfrm>
          <a:prstGeom prst="rect">
            <a:avLst/>
          </a:prstGeom>
        </p:spPr>
        <p:txBody>
          <a:bodyPr vert="horz" lIns="91440" tIns="45720" rIns="91440" bIns="45720" rtlCol="0" anchor="ctr">
            <a:no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en-GB" sz="1600" dirty="0">
                <a:solidFill>
                  <a:schemeClr val="tx1"/>
                </a:solidFill>
              </a:rPr>
              <a:t>Department of Hydrology and Water Resources Management</a:t>
            </a:r>
            <a:r>
              <a:rPr sz="1600" dirty="0">
                <a:solidFill>
                  <a:schemeClr val="tx1"/>
                </a:solidFill>
              </a:rPr>
              <a:t> </a:t>
            </a:r>
            <a:r>
              <a:rPr lang="de-DE" sz="1600" baseline="0" dirty="0">
                <a:solidFill>
                  <a:schemeClr val="tx1"/>
                </a:solidFill>
              </a:rPr>
              <a:t>           </a:t>
            </a:r>
            <a:r>
              <a:rPr lang="de-DE" sz="1600" dirty="0">
                <a:solidFill>
                  <a:schemeClr val="tx1"/>
                </a:solidFill>
              </a:rPr>
              <a:t> </a:t>
            </a:r>
            <a:r>
              <a:rPr lang="de-DE" altLang="de-DE" sz="1600" dirty="0">
                <a:solidFill>
                  <a:schemeClr val="tx1"/>
                </a:solidFill>
              </a:rPr>
              <a:t> Ayalew et</a:t>
            </a:r>
            <a:r>
              <a:rPr lang="de-DE" altLang="de-DE" sz="1600" baseline="0" dirty="0">
                <a:solidFill>
                  <a:schemeClr val="tx1"/>
                </a:solidFill>
              </a:rPr>
              <a:t> </a:t>
            </a:r>
            <a:r>
              <a:rPr lang="de-DE" altLang="de-DE" sz="1600" dirty="0">
                <a:solidFill>
                  <a:schemeClr val="tx1"/>
                </a:solidFill>
              </a:rPr>
              <a:t>al.</a:t>
            </a:r>
            <a:endParaRPr sz="3200" dirty="0">
              <a:solidFill>
                <a:schemeClr val="tx1"/>
              </a:solidFill>
            </a:endParaRPr>
          </a:p>
        </p:txBody>
      </p:sp>
      <p:pic>
        <p:nvPicPr>
          <p:cNvPr id="5" name="Picture 4" descr="A picture containing circle&#10;&#10;Description automatically generated"/>
          <p:cNvPicPr>
            <a:picLocks noChangeAspect="1"/>
          </p:cNvPicPr>
          <p:nvPr userDrawn="1"/>
        </p:nvPicPr>
        <p:blipFill>
          <a:blip r:embed="rId2"/>
          <a:stretch/>
        </p:blipFill>
        <p:spPr bwMode="auto">
          <a:xfrm>
            <a:off x="-113182" y="6237312"/>
            <a:ext cx="878329" cy="620688"/>
          </a:xfrm>
          <a:prstGeom prst="rect">
            <a:avLst/>
          </a:prstGeom>
        </p:spPr>
      </p:pic>
      <p:cxnSp>
        <p:nvCxnSpPr>
          <p:cNvPr id="6" name="Straight Connector 5"/>
          <p:cNvCxnSpPr>
            <a:cxnSpLocks/>
          </p:cNvCxnSpPr>
          <p:nvPr userDrawn="1"/>
        </p:nvCxnSpPr>
        <p:spPr bwMode="auto">
          <a:xfrm>
            <a:off x="407368" y="1196752"/>
            <a:ext cx="9505056" cy="0"/>
          </a:xfrm>
          <a:prstGeom prst="line">
            <a:avLst/>
          </a:prstGeom>
          <a:ln w="38100">
            <a:solidFill>
              <a:srgbClr val="0097B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6_Titel und Inhalt">
    <p:spTree>
      <p:nvGrpSpPr>
        <p:cNvPr id="1" name=""/>
        <p:cNvGrpSpPr/>
        <p:nvPr/>
      </p:nvGrpSpPr>
      <p:grpSpPr bwMode="auto">
        <a:xfrm>
          <a:off x="0" y="0"/>
          <a:ext cx="0" cy="0"/>
          <a:chOff x="0" y="0"/>
          <a:chExt cx="0" cy="0"/>
        </a:xfrm>
      </p:grpSpPr>
      <p:sp>
        <p:nvSpPr>
          <p:cNvPr id="4" name="Rectangle 3"/>
          <p:cNvSpPr/>
          <p:nvPr userDrawn="1"/>
        </p:nvSpPr>
        <p:spPr bwMode="auto">
          <a:xfrm>
            <a:off x="0" y="6358823"/>
            <a:ext cx="12192000" cy="499177"/>
          </a:xfrm>
          <a:prstGeom prst="rect">
            <a:avLst/>
          </a:prstGeom>
          <a:solidFill>
            <a:srgbClr val="E9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 name="Inhaltsplatzhalter 2"/>
          <p:cNvSpPr>
            <a:spLocks noGrp="1"/>
          </p:cNvSpPr>
          <p:nvPr>
            <p:ph idx="1"/>
          </p:nvPr>
        </p:nvSpPr>
        <p:spPr bwMode="auto"/>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23" name="Untertitel 2"/>
          <p:cNvSpPr txBox="1"/>
          <p:nvPr userDrawn="1"/>
        </p:nvSpPr>
        <p:spPr bwMode="auto">
          <a:xfrm>
            <a:off x="10278926" y="6427083"/>
            <a:ext cx="1080000" cy="362649"/>
          </a:xfrm>
          <a:prstGeom prst="rect">
            <a:avLst/>
          </a:prstGeom>
        </p:spPr>
        <p:txBody>
          <a:bodyPr vert="horz" lIns="91440" tIns="45720" rIns="91440" bIns="45720" rtlCol="0" anchor="ctr">
            <a:norm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lgn="r">
              <a:defRPr/>
            </a:pPr>
            <a:fld id="{29B485A2-3023-4DC3-B5D3-19A76414F00B}" type="slidenum">
              <a:rPr lang="de-DE" sz="1200">
                <a:solidFill>
                  <a:srgbClr val="595959"/>
                </a:solidFill>
              </a:rPr>
              <a:t>‹#›</a:t>
            </a:fld>
            <a:endParaRPr lang="de-DE" sz="1200">
              <a:solidFill>
                <a:srgbClr val="595959"/>
              </a:solidFill>
            </a:endParaRPr>
          </a:p>
        </p:txBody>
      </p:sp>
      <p:sp>
        <p:nvSpPr>
          <p:cNvPr id="2" name="Titel 1"/>
          <p:cNvSpPr>
            <a:spLocks noGrp="1"/>
          </p:cNvSpPr>
          <p:nvPr>
            <p:ph type="title"/>
          </p:nvPr>
        </p:nvSpPr>
        <p:spPr bwMode="auto">
          <a:xfrm>
            <a:off x="303326" y="136526"/>
            <a:ext cx="10515600" cy="1251671"/>
          </a:xfrm>
        </p:spPr>
        <p:txBody>
          <a:bodyPr>
            <a:normAutofit/>
          </a:bodyPr>
          <a:lstStyle>
            <a:lvl1pPr>
              <a:defRPr sz="4000" b="0">
                <a:solidFill>
                  <a:srgbClr val="595959"/>
                </a:solidFill>
              </a:defRPr>
            </a:lvl1pPr>
          </a:lstStyle>
          <a:p>
            <a:pPr>
              <a:defRPr/>
            </a:pPr>
            <a:r>
              <a:rPr lang="de-DE"/>
              <a:t>Titelmasterformat durch Klicken bearbeiten</a:t>
            </a:r>
            <a:endParaRPr/>
          </a:p>
        </p:txBody>
      </p:sp>
      <p:sp>
        <p:nvSpPr>
          <p:cNvPr id="9" name="Untertitel 2"/>
          <p:cNvSpPr txBox="1"/>
          <p:nvPr userDrawn="1"/>
        </p:nvSpPr>
        <p:spPr bwMode="auto">
          <a:xfrm>
            <a:off x="3431703" y="6427085"/>
            <a:ext cx="5328591" cy="362649"/>
          </a:xfrm>
          <a:prstGeom prst="rect">
            <a:avLst/>
          </a:prstGeom>
        </p:spPr>
        <p:txBody>
          <a:bodyPr vert="horz" lIns="91440" tIns="45720" rIns="91440" bIns="45720" rtlCol="0" anchor="ctr">
            <a:norm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en-GB" sz="1200">
                <a:solidFill>
                  <a:srgbClr val="6C6C6C"/>
                </a:solidFill>
              </a:rPr>
              <a:t>Department of Hydrology and Water Resources Management</a:t>
            </a:r>
            <a:r>
              <a:rPr sz="1200">
                <a:solidFill>
                  <a:srgbClr val="6C6C6C"/>
                </a:solidFill>
              </a:rPr>
              <a:t> </a:t>
            </a:r>
            <a:r>
              <a:rPr lang="de-DE" sz="1200">
                <a:solidFill>
                  <a:srgbClr val="6C6C6C"/>
                </a:solidFill>
              </a:rPr>
              <a:t>– Author et al.</a:t>
            </a:r>
            <a:endParaRPr/>
          </a:p>
        </p:txBody>
      </p:sp>
      <p:cxnSp>
        <p:nvCxnSpPr>
          <p:cNvPr id="6" name="Straight Connector 5"/>
          <p:cNvCxnSpPr>
            <a:cxnSpLocks/>
          </p:cNvCxnSpPr>
          <p:nvPr userDrawn="1"/>
        </p:nvCxnSpPr>
        <p:spPr bwMode="auto">
          <a:xfrm>
            <a:off x="407368" y="1196752"/>
            <a:ext cx="11233248" cy="0"/>
          </a:xfrm>
          <a:prstGeom prst="line">
            <a:avLst/>
          </a:prstGeom>
          <a:ln w="38100">
            <a:solidFill>
              <a:srgbClr val="0097B3"/>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circle&#10;&#10;Description automatically generated"/>
          <p:cNvPicPr>
            <a:picLocks noChangeAspect="1"/>
          </p:cNvPicPr>
          <p:nvPr userDrawn="1"/>
        </p:nvPicPr>
        <p:blipFill>
          <a:blip r:embed="rId2"/>
          <a:stretch/>
        </p:blipFill>
        <p:spPr bwMode="auto">
          <a:xfrm>
            <a:off x="-60217" y="6358823"/>
            <a:ext cx="727085" cy="51380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Endfolie">
    <p:spTree>
      <p:nvGrpSpPr>
        <p:cNvPr id="1" name=""/>
        <p:cNvGrpSpPr/>
        <p:nvPr/>
      </p:nvGrpSpPr>
      <p:grpSpPr bwMode="auto">
        <a:xfrm>
          <a:off x="0" y="0"/>
          <a:ext cx="0" cy="0"/>
          <a:chOff x="0" y="0"/>
          <a:chExt cx="0" cy="0"/>
        </a:xfrm>
      </p:grpSpPr>
      <p:sp>
        <p:nvSpPr>
          <p:cNvPr id="2" name="Titel 1"/>
          <p:cNvSpPr>
            <a:spLocks noGrp="1"/>
          </p:cNvSpPr>
          <p:nvPr>
            <p:ph type="ctrTitle"/>
          </p:nvPr>
        </p:nvSpPr>
        <p:spPr bwMode="auto">
          <a:xfrm>
            <a:off x="1523999" y="1844824"/>
            <a:ext cx="9144000" cy="2387600"/>
          </a:xfrm>
          <a:prstGeom prst="rect">
            <a:avLst/>
          </a:prstGeom>
        </p:spPr>
        <p:txBody>
          <a:bodyPr anchor="b"/>
          <a:lstStyle>
            <a:lvl1pPr algn="ctr">
              <a:defRPr sz="6000" b="1">
                <a:solidFill>
                  <a:srgbClr val="707070"/>
                </a:solidFill>
              </a:defRPr>
            </a:lvl1pPr>
          </a:lstStyle>
          <a:p>
            <a:pPr>
              <a:defRPr/>
            </a:pPr>
            <a:r>
              <a:rPr lang="de-DE"/>
              <a:t>Titelmasterformat durch Klicken bearbeiten</a:t>
            </a:r>
            <a:endParaRPr/>
          </a:p>
        </p:txBody>
      </p:sp>
      <p:pic>
        <p:nvPicPr>
          <p:cNvPr id="4" name="Grafik 1"/>
          <p:cNvPicPr>
            <a:picLocks noChangeAspect="1"/>
          </p:cNvPicPr>
          <p:nvPr userDrawn="1"/>
        </p:nvPicPr>
        <p:blipFill>
          <a:blip r:embed="rId2"/>
          <a:stretch/>
        </p:blipFill>
        <p:spPr bwMode="auto">
          <a:xfrm>
            <a:off x="-38098" y="-76198"/>
            <a:ext cx="12267680" cy="1142969"/>
          </a:xfrm>
          <a:prstGeom prst="rect">
            <a:avLst/>
          </a:prstGeom>
        </p:spPr>
      </p:pic>
      <p:sp>
        <p:nvSpPr>
          <p:cNvPr id="5" name="Untertitel 2"/>
          <p:cNvSpPr txBox="1"/>
          <p:nvPr userDrawn="1"/>
        </p:nvSpPr>
        <p:spPr bwMode="auto">
          <a:xfrm>
            <a:off x="3431446" y="6394768"/>
            <a:ext cx="5328591" cy="362649"/>
          </a:xfrm>
          <a:prstGeom prst="rect">
            <a:avLst/>
          </a:prstGeom>
        </p:spPr>
        <p:txBody>
          <a:bodyPr vert="horz" lIns="91440" tIns="45720" rIns="91440" bIns="45720" rtlCol="0" anchor="ctr">
            <a:normAutofit/>
          </a:bodyPr>
          <a:lstStyle>
            <a:lvl1pPr marL="0" indent="0" algn="ctr" defTabSz="914400">
              <a:lnSpc>
                <a:spcPct val="90000"/>
              </a:lnSpc>
              <a:spcBef>
                <a:spcPts val="1000"/>
              </a:spcBef>
              <a:buFont typeface="Arial"/>
              <a:buNone/>
              <a:defRPr sz="2400">
                <a:solidFill>
                  <a:srgbClr val="808080"/>
                </a:solidFill>
                <a:latin typeface="+mn-lt"/>
                <a:ea typeface="+mn-ea"/>
                <a:cs typeface="+mn-cs"/>
              </a:defRPr>
            </a:lvl1pPr>
            <a:lvl2pPr marL="457200" indent="0" algn="ctr" defTabSz="914400">
              <a:lnSpc>
                <a:spcPct val="90000"/>
              </a:lnSpc>
              <a:spcBef>
                <a:spcPts val="500"/>
              </a:spcBef>
              <a:buFont typeface="Arial"/>
              <a:buNone/>
              <a:defRPr sz="2000">
                <a:solidFill>
                  <a:schemeClr val="tx1"/>
                </a:solidFill>
                <a:latin typeface="+mn-lt"/>
                <a:ea typeface="+mn-ea"/>
                <a:cs typeface="+mn-cs"/>
              </a:defRPr>
            </a:lvl2pPr>
            <a:lvl3pPr marL="914400" indent="0" algn="ctr" defTabSz="914400">
              <a:lnSpc>
                <a:spcPct val="90000"/>
              </a:lnSpc>
              <a:spcBef>
                <a:spcPts val="500"/>
              </a:spcBef>
              <a:buFont typeface="Arial"/>
              <a:buNone/>
              <a:defRPr sz="1800">
                <a:solidFill>
                  <a:schemeClr val="tx1"/>
                </a:solidFill>
                <a:latin typeface="+mn-lt"/>
                <a:ea typeface="+mn-ea"/>
                <a:cs typeface="+mn-cs"/>
              </a:defRPr>
            </a:lvl3pPr>
            <a:lvl4pPr marL="1371600" indent="0" algn="ctr" defTabSz="914400">
              <a:lnSpc>
                <a:spcPct val="90000"/>
              </a:lnSpc>
              <a:spcBef>
                <a:spcPts val="500"/>
              </a:spcBef>
              <a:buFont typeface="Arial"/>
              <a:buNone/>
              <a:defRPr sz="1600">
                <a:solidFill>
                  <a:schemeClr val="tx1"/>
                </a:solidFill>
                <a:latin typeface="+mn-lt"/>
                <a:ea typeface="+mn-ea"/>
                <a:cs typeface="+mn-cs"/>
              </a:defRPr>
            </a:lvl4pPr>
            <a:lvl5pPr marL="1828800" indent="0" algn="ctr" defTabSz="914400">
              <a:lnSpc>
                <a:spcPct val="90000"/>
              </a:lnSpc>
              <a:spcBef>
                <a:spcPts val="500"/>
              </a:spcBef>
              <a:buFont typeface="Arial"/>
              <a:buNone/>
              <a:defRPr sz="1600">
                <a:solidFill>
                  <a:schemeClr val="tx1"/>
                </a:solidFill>
                <a:latin typeface="+mn-lt"/>
                <a:ea typeface="+mn-ea"/>
                <a:cs typeface="+mn-cs"/>
              </a:defRPr>
            </a:lvl5pPr>
            <a:lvl6pPr marL="2286000" indent="0" algn="ctr" defTabSz="914400">
              <a:lnSpc>
                <a:spcPct val="90000"/>
              </a:lnSpc>
              <a:spcBef>
                <a:spcPts val="500"/>
              </a:spcBef>
              <a:buFont typeface="Arial"/>
              <a:buNone/>
              <a:defRPr sz="1600">
                <a:solidFill>
                  <a:schemeClr val="tx1"/>
                </a:solidFill>
                <a:latin typeface="+mn-lt"/>
                <a:ea typeface="+mn-ea"/>
                <a:cs typeface="+mn-cs"/>
              </a:defRPr>
            </a:lvl6pPr>
            <a:lvl7pPr marL="2743200" indent="0" algn="ctr" defTabSz="914400">
              <a:lnSpc>
                <a:spcPct val="90000"/>
              </a:lnSpc>
              <a:spcBef>
                <a:spcPts val="500"/>
              </a:spcBef>
              <a:buFont typeface="Arial"/>
              <a:buNone/>
              <a:defRPr sz="1600">
                <a:solidFill>
                  <a:schemeClr val="tx1"/>
                </a:solidFill>
                <a:latin typeface="+mn-lt"/>
                <a:ea typeface="+mn-ea"/>
                <a:cs typeface="+mn-cs"/>
              </a:defRPr>
            </a:lvl7pPr>
            <a:lvl8pPr marL="3200400" indent="0" algn="ctr" defTabSz="914400">
              <a:lnSpc>
                <a:spcPct val="90000"/>
              </a:lnSpc>
              <a:spcBef>
                <a:spcPts val="500"/>
              </a:spcBef>
              <a:buFont typeface="Arial"/>
              <a:buNone/>
              <a:defRPr sz="1600">
                <a:solidFill>
                  <a:schemeClr val="tx1"/>
                </a:solidFill>
                <a:latin typeface="+mn-lt"/>
                <a:ea typeface="+mn-ea"/>
                <a:cs typeface="+mn-cs"/>
              </a:defRPr>
            </a:lvl8pPr>
            <a:lvl9pPr marL="3657600" indent="0" algn="ctr" defTabSz="914400">
              <a:lnSpc>
                <a:spcPct val="90000"/>
              </a:lnSpc>
              <a:spcBef>
                <a:spcPts val="500"/>
              </a:spcBef>
              <a:buFont typeface="Arial"/>
              <a:buNone/>
              <a:defRPr sz="1600">
                <a:solidFill>
                  <a:schemeClr val="tx1"/>
                </a:solidFill>
                <a:latin typeface="+mn-lt"/>
                <a:ea typeface="+mn-ea"/>
                <a:cs typeface="+mn-cs"/>
              </a:defRPr>
            </a:lvl9pPr>
          </a:lstStyle>
          <a:p>
            <a:pPr>
              <a:defRPr/>
            </a:pPr>
            <a:r>
              <a:rPr lang="en-GB" sz="1200">
                <a:solidFill>
                  <a:srgbClr val="6C6C6C"/>
                </a:solidFill>
              </a:rPr>
              <a:t>Department of Hydrology and Water Resources Management</a:t>
            </a:r>
            <a:endParaRPr lang="de-DE" sz="1200">
              <a:solidFill>
                <a:srgbClr val="6C6C6C"/>
              </a:solidFill>
            </a:endParaRPr>
          </a:p>
        </p:txBody>
      </p:sp>
      <p:pic>
        <p:nvPicPr>
          <p:cNvPr id="7" name="Picture 66"/>
          <p:cNvPicPr>
            <a:picLocks noChangeAspect="1" noChangeArrowheads="1"/>
          </p:cNvPicPr>
          <p:nvPr userDrawn="1"/>
        </p:nvPicPr>
        <p:blipFill>
          <a:blip r:embed="rId3"/>
          <a:stretch/>
        </p:blipFill>
        <p:spPr bwMode="auto">
          <a:xfrm>
            <a:off x="9970926" y="4751426"/>
            <a:ext cx="1394145" cy="1655762"/>
          </a:xfrm>
          <a:prstGeom prst="rect">
            <a:avLst/>
          </a:prstGeom>
          <a:noFill/>
          <a:ln>
            <a:noFill/>
          </a:ln>
        </p:spPr>
      </p:pic>
      <p:pic>
        <p:nvPicPr>
          <p:cNvPr id="8" name="Picture 7" descr="A picture containing circle&#10;&#10;Description automatically generated"/>
          <p:cNvPicPr>
            <a:picLocks noChangeAspect="1"/>
          </p:cNvPicPr>
          <p:nvPr userDrawn="1"/>
        </p:nvPicPr>
        <p:blipFill>
          <a:blip r:embed="rId4"/>
          <a:stretch/>
        </p:blipFill>
        <p:spPr bwMode="auto">
          <a:xfrm>
            <a:off x="263352" y="4895947"/>
            <a:ext cx="2377553" cy="168014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secHead" preserve="1" userDrawn="1">
  <p:cSld name="Abschnitts- überschrift">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1850" y="1709738"/>
            <a:ext cx="10515600" cy="2852737"/>
          </a:xfrm>
        </p:spPr>
        <p:txBody>
          <a:bodyPr anchor="b"/>
          <a:lstStyle>
            <a:lvl1pPr>
              <a:defRPr sz="6000"/>
            </a:lvl1pPr>
          </a:lstStyle>
          <a:p>
            <a:pPr>
              <a:defRPr/>
            </a:pPr>
            <a:r>
              <a:rPr lang="de-DE"/>
              <a:t>Titelmasterformat durch Klicken bearbeiten</a:t>
            </a:r>
            <a:endParaRPr/>
          </a:p>
        </p:txBody>
      </p:sp>
      <p:sp>
        <p:nvSpPr>
          <p:cNvPr id="3" name="Textplatzhalt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de-DE"/>
              <a:t>Formatvorlagen des Textmasters bearbeiten</a:t>
            </a:r>
            <a:endParaRPr/>
          </a:p>
        </p:txBody>
      </p:sp>
      <p:sp>
        <p:nvSpPr>
          <p:cNvPr id="4" name="Datumsplatzhalter 3"/>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5" name="Fußzeilenplatzhalter 4"/>
          <p:cNvSpPr>
            <a:spLocks noGrp="1"/>
          </p:cNvSpPr>
          <p:nvPr>
            <p:ph type="ftr" sz="quarter" idx="11"/>
          </p:nvPr>
        </p:nvSpPr>
        <p:spPr bwMode="auto"/>
        <p:txBody>
          <a:bodyPr/>
          <a:lstStyle/>
          <a:p>
            <a:pPr>
              <a:defRPr/>
            </a:pPr>
            <a:endParaRPr lang="de-DE"/>
          </a:p>
        </p:txBody>
      </p:sp>
      <p:sp>
        <p:nvSpPr>
          <p:cNvPr id="6" name="Foliennummernplatzhalter 5"/>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woObj" preserve="1" userDrawn="1">
  <p:cSld name="Zwei Inhalte">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Titelmasterformat durch Klicken bearbeiten</a:t>
            </a:r>
            <a:endParaRPr/>
          </a:p>
        </p:txBody>
      </p:sp>
      <p:sp>
        <p:nvSpPr>
          <p:cNvPr id="3" name="Inhaltsplatzhalter 2"/>
          <p:cNvSpPr>
            <a:spLocks noGrp="1"/>
          </p:cNvSpPr>
          <p:nvPr>
            <p:ph sz="half" idx="1"/>
          </p:nvPr>
        </p:nvSpPr>
        <p:spPr bwMode="auto">
          <a:xfrm>
            <a:off x="838200" y="1825625"/>
            <a:ext cx="5181600" cy="4351338"/>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Inhaltsplatzhalter 3"/>
          <p:cNvSpPr>
            <a:spLocks noGrp="1"/>
          </p:cNvSpPr>
          <p:nvPr>
            <p:ph sz="half" idx="2"/>
          </p:nvPr>
        </p:nvSpPr>
        <p:spPr bwMode="auto">
          <a:xfrm>
            <a:off x="6172200" y="1825625"/>
            <a:ext cx="5181600" cy="4351338"/>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5" name="Datumsplatzhalter 4"/>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6" name="Fußzeilenplatzhalter 5"/>
          <p:cNvSpPr>
            <a:spLocks noGrp="1"/>
          </p:cNvSpPr>
          <p:nvPr>
            <p:ph type="ftr" sz="quarter" idx="11"/>
          </p:nvPr>
        </p:nvSpPr>
        <p:spPr bwMode="auto"/>
        <p:txBody>
          <a:bodyPr/>
          <a:lstStyle/>
          <a:p>
            <a:pPr>
              <a:defRPr/>
            </a:pPr>
            <a:endParaRPr lang="de-DE"/>
          </a:p>
        </p:txBody>
      </p:sp>
      <p:sp>
        <p:nvSpPr>
          <p:cNvPr id="7" name="Foliennummernplatzhalter 6"/>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Vergleich">
    <p:spTree>
      <p:nvGrpSpPr>
        <p:cNvPr id="1" name=""/>
        <p:cNvGrpSpPr/>
        <p:nvPr/>
      </p:nvGrpSpPr>
      <p:grpSpPr bwMode="auto">
        <a:xfrm>
          <a:off x="0" y="0"/>
          <a:ext cx="0" cy="0"/>
          <a:chOff x="0" y="0"/>
          <a:chExt cx="0" cy="0"/>
        </a:xfrm>
      </p:grpSpPr>
      <p:sp>
        <p:nvSpPr>
          <p:cNvPr id="2" name="Titel 1"/>
          <p:cNvSpPr>
            <a:spLocks noGrp="1"/>
          </p:cNvSpPr>
          <p:nvPr>
            <p:ph type="title"/>
          </p:nvPr>
        </p:nvSpPr>
        <p:spPr bwMode="auto">
          <a:xfrm>
            <a:off x="839788" y="365125"/>
            <a:ext cx="10515600" cy="1325563"/>
          </a:xfrm>
        </p:spPr>
        <p:txBody>
          <a:bodyPr/>
          <a:lstStyle/>
          <a:p>
            <a:pPr>
              <a:defRPr/>
            </a:pPr>
            <a:r>
              <a:rPr lang="de-DE"/>
              <a:t>Titelmasterformat durch Klicken bearbeiten</a:t>
            </a:r>
            <a:endParaRPr/>
          </a:p>
        </p:txBody>
      </p:sp>
      <p:sp>
        <p:nvSpPr>
          <p:cNvPr id="3" name="Textplatzhalt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4" name="Inhaltsplatzhalter 3"/>
          <p:cNvSpPr>
            <a:spLocks noGrp="1"/>
          </p:cNvSpPr>
          <p:nvPr>
            <p:ph sz="half" idx="2"/>
          </p:nvPr>
        </p:nvSpPr>
        <p:spPr bwMode="auto">
          <a:xfrm>
            <a:off x="839788" y="2505074"/>
            <a:ext cx="5157787" cy="3684588"/>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5" name="Textplatzhalt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e-DE"/>
              <a:t>Formatvorlagen des Textmasters bearbeiten</a:t>
            </a:r>
            <a:endParaRPr/>
          </a:p>
        </p:txBody>
      </p:sp>
      <p:sp>
        <p:nvSpPr>
          <p:cNvPr id="6" name="Inhaltsplatzhalter 5"/>
          <p:cNvSpPr>
            <a:spLocks noGrp="1"/>
          </p:cNvSpPr>
          <p:nvPr>
            <p:ph sz="quarter" idx="4"/>
          </p:nvPr>
        </p:nvSpPr>
        <p:spPr bwMode="auto">
          <a:xfrm>
            <a:off x="6172200" y="2505074"/>
            <a:ext cx="5183188" cy="3684588"/>
          </a:xfrm>
        </p:spPr>
        <p:txBody>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7" name="Datumsplatzhalter 6"/>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8" name="Fußzeilenplatzhalter 7"/>
          <p:cNvSpPr>
            <a:spLocks noGrp="1"/>
          </p:cNvSpPr>
          <p:nvPr>
            <p:ph type="ftr" sz="quarter" idx="11"/>
          </p:nvPr>
        </p:nvSpPr>
        <p:spPr bwMode="auto"/>
        <p:txBody>
          <a:bodyPr/>
          <a:lstStyle/>
          <a:p>
            <a:pPr>
              <a:defRPr/>
            </a:pPr>
            <a:endParaRPr lang="de-DE"/>
          </a:p>
        </p:txBody>
      </p:sp>
      <p:sp>
        <p:nvSpPr>
          <p:cNvPr id="9" name="Foliennummernplatzhalter 8"/>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2" name="Titel 1"/>
          <p:cNvSpPr>
            <a:spLocks noGrp="1"/>
          </p:cNvSpPr>
          <p:nvPr>
            <p:ph type="title"/>
          </p:nvPr>
        </p:nvSpPr>
        <p:spPr bwMode="auto"/>
        <p:txBody>
          <a:bodyPr/>
          <a:lstStyle/>
          <a:p>
            <a:pPr>
              <a:defRPr/>
            </a:pPr>
            <a:r>
              <a:rPr lang="de-DE"/>
              <a:t>Titelmasterformat durch Klicken bearbeiten</a:t>
            </a:r>
            <a:endParaRPr/>
          </a:p>
        </p:txBody>
      </p:sp>
      <p:sp>
        <p:nvSpPr>
          <p:cNvPr id="3" name="Datumsplatzhalter 2"/>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4" name="Fußzeilenplatzhalter 3"/>
          <p:cNvSpPr>
            <a:spLocks noGrp="1"/>
          </p:cNvSpPr>
          <p:nvPr>
            <p:ph type="ftr" sz="quarter" idx="11"/>
          </p:nvPr>
        </p:nvSpPr>
        <p:spPr bwMode="auto"/>
        <p:txBody>
          <a:bodyPr/>
          <a:lstStyle/>
          <a:p>
            <a:pPr>
              <a:defRPr/>
            </a:pPr>
            <a:endParaRPr lang="de-DE"/>
          </a:p>
        </p:txBody>
      </p:sp>
      <p:sp>
        <p:nvSpPr>
          <p:cNvPr id="5" name="Foliennummernplatzhalter 4"/>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blank" preserve="1" userDrawn="1">
  <p:cSld name="Leer">
    <p:spTree>
      <p:nvGrpSpPr>
        <p:cNvPr id="1" name=""/>
        <p:cNvGrpSpPr/>
        <p:nvPr/>
      </p:nvGrpSpPr>
      <p:grpSpPr bwMode="auto">
        <a:xfrm>
          <a:off x="0" y="0"/>
          <a:ext cx="0" cy="0"/>
          <a:chOff x="0" y="0"/>
          <a:chExt cx="0" cy="0"/>
        </a:xfrm>
      </p:grpSpPr>
      <p:sp>
        <p:nvSpPr>
          <p:cNvPr id="2" name="Datumsplatzhalter 1"/>
          <p:cNvSpPr>
            <a:spLocks noGrp="1"/>
          </p:cNvSpPr>
          <p:nvPr>
            <p:ph type="dt" sz="half" idx="10"/>
          </p:nvPr>
        </p:nvSpPr>
        <p:spPr bwMode="auto"/>
        <p:txBody>
          <a:bodyPr/>
          <a:lstStyle/>
          <a:p>
            <a:pPr>
              <a:defRPr/>
            </a:pPr>
            <a:fld id="{9EA3D34B-6907-47C7-96CC-AB1A4515BCE2}" type="datetimeFigureOut">
              <a:rPr lang="de-DE"/>
              <a:t>14.07.2024</a:t>
            </a:fld>
            <a:endParaRPr lang="de-DE"/>
          </a:p>
        </p:txBody>
      </p:sp>
      <p:sp>
        <p:nvSpPr>
          <p:cNvPr id="3" name="Fußzeilenplatzhalter 2"/>
          <p:cNvSpPr>
            <a:spLocks noGrp="1"/>
          </p:cNvSpPr>
          <p:nvPr>
            <p:ph type="ftr" sz="quarter" idx="11"/>
          </p:nvPr>
        </p:nvSpPr>
        <p:spPr bwMode="auto"/>
        <p:txBody>
          <a:bodyPr/>
          <a:lstStyle/>
          <a:p>
            <a:pPr>
              <a:defRPr/>
            </a:pPr>
            <a:endParaRPr lang="de-DE"/>
          </a:p>
        </p:txBody>
      </p:sp>
      <p:sp>
        <p:nvSpPr>
          <p:cNvPr id="4" name="Foliennummernplatzhalter 3"/>
          <p:cNvSpPr>
            <a:spLocks noGrp="1"/>
          </p:cNvSpPr>
          <p:nvPr>
            <p:ph type="sldNum" sz="quarter" idx="12"/>
          </p:nvPr>
        </p:nvSpPr>
        <p:spPr bwMode="auto"/>
        <p:txBody>
          <a:bodyPr/>
          <a:lstStyle/>
          <a:p>
            <a:pPr>
              <a:defRPr/>
            </a:pPr>
            <a:fld id="{F5380C17-940C-435B-90E4-2D9D06FC09D2}" type="slidenum">
              <a:rPr lang="de-DE"/>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Titelplatzhalt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de-DE"/>
              <a:t>Titelmasterformat durch Klicken bearbeiten</a:t>
            </a:r>
            <a:endParaRPr/>
          </a:p>
        </p:txBody>
      </p:sp>
      <p:sp>
        <p:nvSpPr>
          <p:cNvPr id="3" name="Textplatzhalt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de-DE"/>
              <a:t>Formatvorlagen des Textmasters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4" name="Datumsplatzhalt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EA3D34B-6907-47C7-96CC-AB1A4515BCE2}" type="datetimeFigureOut">
              <a:rPr lang="de-DE"/>
              <a:t>14.07.2024</a:t>
            </a:fld>
            <a:endParaRPr lang="de-DE"/>
          </a:p>
        </p:txBody>
      </p:sp>
      <p:sp>
        <p:nvSpPr>
          <p:cNvPr id="5" name="Fußzeilenplatzhalt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e-DE"/>
          </a:p>
        </p:txBody>
      </p:sp>
      <p:sp>
        <p:nvSpPr>
          <p:cNvPr id="6" name="Foliennummernplatzhalt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5380C17-940C-435B-90E4-2D9D06FC09D2}" type="slidenum">
              <a:rPr lang="de-DE"/>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Titel 1"/>
          <p:cNvSpPr>
            <a:spLocks noGrp="1"/>
          </p:cNvSpPr>
          <p:nvPr>
            <p:ph type="ctrTitle"/>
          </p:nvPr>
        </p:nvSpPr>
        <p:spPr bwMode="auto">
          <a:xfrm>
            <a:off x="263352" y="2669812"/>
            <a:ext cx="11665296" cy="1262178"/>
          </a:xfrm>
        </p:spPr>
        <p:txBody>
          <a:bodyPr>
            <a:noAutofit/>
          </a:bodyPr>
          <a:lstStyle/>
          <a:p>
            <a:r>
              <a:rPr lang="en-US" sz="4000" dirty="0">
                <a:solidFill>
                  <a:schemeClr val="tx1"/>
                </a:solidFill>
                <a:cs typeface="Arial" panose="020B0604020202020204" pitchFamily="34" charset="0"/>
              </a:rPr>
              <a:t>Regional Climate Dynamics and Extreme Events</a:t>
            </a:r>
          </a:p>
        </p:txBody>
      </p:sp>
      <p:sp>
        <p:nvSpPr>
          <p:cNvPr id="6" name="Untertitel 2"/>
          <p:cNvSpPr>
            <a:spLocks noGrp="1"/>
          </p:cNvSpPr>
          <p:nvPr>
            <p:ph type="subTitle" idx="1"/>
          </p:nvPr>
        </p:nvSpPr>
        <p:spPr bwMode="auto">
          <a:xfrm>
            <a:off x="2567608" y="4499678"/>
            <a:ext cx="6552728" cy="1262178"/>
          </a:xfrm>
        </p:spPr>
        <p:txBody>
          <a:bodyPr>
            <a:normAutofit fontScale="70000" lnSpcReduction="20000"/>
          </a:bodyPr>
          <a:lstStyle/>
          <a:p>
            <a:pPr>
              <a:spcBef>
                <a:spcPct val="20000"/>
              </a:spcBef>
              <a:defRPr/>
            </a:pPr>
            <a:r>
              <a:rPr lang="en-US" sz="4000"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Ayenew Desalegn</a:t>
            </a:r>
          </a:p>
          <a:p>
            <a:pPr>
              <a:spcBef>
                <a:spcPct val="20000"/>
              </a:spcBef>
              <a:defRPr/>
            </a:pPr>
            <a:endParaRPr lang="en-US" sz="4000"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ct val="20000"/>
              </a:spcBef>
              <a:defRPr/>
            </a:pPr>
            <a:r>
              <a:rPr lang="en-US" sz="4000" dirty="0">
                <a:solidFill>
                  <a:srgbClr val="212529"/>
                </a:solidFill>
                <a:effectLst/>
                <a:latin typeface="Times New Roman" panose="02020603050405020304" pitchFamily="18" charset="0"/>
                <a:ea typeface="Times New Roman" panose="02020603050405020304" pitchFamily="18" charset="0"/>
                <a:cs typeface="Times New Roman" panose="02020603050405020304" pitchFamily="18" charset="0"/>
              </a:rPr>
              <a:t>03.07.2024 </a:t>
            </a:r>
            <a:endParaRPr lang="de-DE" sz="4000" dirty="0">
              <a:effectLst/>
              <a:latin typeface="Times New Roman" panose="02020603050405020304" pitchFamily="18" charset="0"/>
              <a:ea typeface="Calibri" panose="020F0502020204030204" pitchFamily="34" charset="0"/>
              <a:cs typeface="Times New Roman" panose="02020603050405020304" pitchFamily="18" charset="0"/>
            </a:endParaRPr>
          </a:p>
          <a:p>
            <a:pPr>
              <a:spcBef>
                <a:spcPct val="20000"/>
              </a:spcBef>
              <a:defRPr/>
            </a:pPr>
            <a:endParaRPr lang="en-US" altLang="en-US" sz="4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DAF5862-DA60-4DD9-88F1-FB57706AFB03}"/>
              </a:ext>
            </a:extLst>
          </p:cNvPr>
          <p:cNvPicPr>
            <a:picLocks noChangeAspect="1"/>
          </p:cNvPicPr>
          <p:nvPr/>
        </p:nvPicPr>
        <p:blipFill>
          <a:blip r:embed="rId3"/>
          <a:stretch>
            <a:fillRect/>
          </a:stretch>
        </p:blipFill>
        <p:spPr>
          <a:xfrm>
            <a:off x="119336" y="764704"/>
            <a:ext cx="4153260" cy="173751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1BFAC-091A-42C9-A48F-E6CA06531C66}"/>
              </a:ext>
            </a:extLst>
          </p:cNvPr>
          <p:cNvSpPr>
            <a:spLocks noGrp="1"/>
          </p:cNvSpPr>
          <p:nvPr>
            <p:ph type="title"/>
          </p:nvPr>
        </p:nvSpPr>
        <p:spPr/>
        <p:txBody>
          <a:bodyPr/>
          <a:lstStyle/>
          <a:p>
            <a:r>
              <a:rPr lang="de-DE" dirty="0"/>
              <a:t>Climate Pattern-Temperature </a:t>
            </a:r>
          </a:p>
        </p:txBody>
      </p:sp>
      <p:graphicFrame>
        <p:nvGraphicFramePr>
          <p:cNvPr id="4" name="Table 3">
            <a:extLst>
              <a:ext uri="{FF2B5EF4-FFF2-40B4-BE49-F238E27FC236}">
                <a16:creationId xmlns:a16="http://schemas.microsoft.com/office/drawing/2014/main" id="{58556015-4424-4A73-9A70-74E7613CABCA}"/>
              </a:ext>
            </a:extLst>
          </p:cNvPr>
          <p:cNvGraphicFramePr>
            <a:graphicFrameLocks noGrp="1"/>
          </p:cNvGraphicFramePr>
          <p:nvPr/>
        </p:nvGraphicFramePr>
        <p:xfrm>
          <a:off x="618029" y="616714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18" name="TextBox 17">
            <a:extLst>
              <a:ext uri="{FF2B5EF4-FFF2-40B4-BE49-F238E27FC236}">
                <a16:creationId xmlns:a16="http://schemas.microsoft.com/office/drawing/2014/main" id="{204185BD-D788-4FEA-A022-6ECA4278F5E9}"/>
              </a:ext>
            </a:extLst>
          </p:cNvPr>
          <p:cNvSpPr txBox="1"/>
          <p:nvPr/>
        </p:nvSpPr>
        <p:spPr>
          <a:xfrm>
            <a:off x="55081" y="4535381"/>
            <a:ext cx="3824011" cy="646331"/>
          </a:xfrm>
          <a:prstGeom prst="rect">
            <a:avLst/>
          </a:prstGeom>
          <a:noFill/>
        </p:spPr>
        <p:txBody>
          <a:bodyPr wrap="square">
            <a:spAutoFit/>
          </a:bodyPr>
          <a:lstStyle/>
          <a:p>
            <a:pPr marL="285750" indent="-285750">
              <a:buFont typeface="Arial" panose="020B0604020202020204" pitchFamily="34" charset="0"/>
              <a:buChar char="•"/>
            </a:pPr>
            <a:r>
              <a:rPr lang="de-DE" dirty="0"/>
              <a:t>Additive Decomposition, MSE = 2.8</a:t>
            </a:r>
          </a:p>
          <a:p>
            <a:pPr marL="285750" indent="-285750">
              <a:buFont typeface="Arial" panose="020B0604020202020204" pitchFamily="34" charset="0"/>
              <a:buChar char="•"/>
            </a:pPr>
            <a:r>
              <a:rPr lang="de-DE" dirty="0"/>
              <a:t>Daily data</a:t>
            </a:r>
          </a:p>
        </p:txBody>
      </p:sp>
      <p:pic>
        <p:nvPicPr>
          <p:cNvPr id="5" name="Picture 4">
            <a:extLst>
              <a:ext uri="{FF2B5EF4-FFF2-40B4-BE49-F238E27FC236}">
                <a16:creationId xmlns:a16="http://schemas.microsoft.com/office/drawing/2014/main" id="{94B6F004-5C67-442B-9C31-D64E4B2C9E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6" y="1388197"/>
            <a:ext cx="4033313" cy="2688875"/>
          </a:xfrm>
          <a:prstGeom prst="rect">
            <a:avLst/>
          </a:prstGeom>
        </p:spPr>
      </p:pic>
      <p:pic>
        <p:nvPicPr>
          <p:cNvPr id="9" name="Picture 8">
            <a:extLst>
              <a:ext uri="{FF2B5EF4-FFF2-40B4-BE49-F238E27FC236}">
                <a16:creationId xmlns:a16="http://schemas.microsoft.com/office/drawing/2014/main" id="{CD1267F0-5348-4110-AF91-00D32F2B29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3793" y="1406547"/>
            <a:ext cx="4033314" cy="2688876"/>
          </a:xfrm>
          <a:prstGeom prst="rect">
            <a:avLst/>
          </a:prstGeom>
        </p:spPr>
      </p:pic>
      <p:pic>
        <p:nvPicPr>
          <p:cNvPr id="10" name="Picture 9">
            <a:extLst>
              <a:ext uri="{FF2B5EF4-FFF2-40B4-BE49-F238E27FC236}">
                <a16:creationId xmlns:a16="http://schemas.microsoft.com/office/drawing/2014/main" id="{0ADA61E9-A1C5-4886-ACCE-93C5B7CE77D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6626" y="1425804"/>
            <a:ext cx="3982205" cy="2654803"/>
          </a:xfrm>
          <a:prstGeom prst="rect">
            <a:avLst/>
          </a:prstGeom>
        </p:spPr>
      </p:pic>
      <p:sp>
        <p:nvSpPr>
          <p:cNvPr id="11" name="TextBox 10">
            <a:extLst>
              <a:ext uri="{FF2B5EF4-FFF2-40B4-BE49-F238E27FC236}">
                <a16:creationId xmlns:a16="http://schemas.microsoft.com/office/drawing/2014/main" id="{95F4D55F-EA4D-43D4-A7E0-CBF28239D6C9}"/>
              </a:ext>
            </a:extLst>
          </p:cNvPr>
          <p:cNvSpPr txBox="1"/>
          <p:nvPr/>
        </p:nvSpPr>
        <p:spPr>
          <a:xfrm>
            <a:off x="4223793" y="4420432"/>
            <a:ext cx="3889321" cy="923330"/>
          </a:xfrm>
          <a:prstGeom prst="rect">
            <a:avLst/>
          </a:prstGeom>
          <a:noFill/>
        </p:spPr>
        <p:txBody>
          <a:bodyPr wrap="square">
            <a:spAutoFit/>
          </a:bodyPr>
          <a:lstStyle/>
          <a:p>
            <a:pPr marL="285750" indent="-285750" rtl="0">
              <a:buFont typeface="Arial" panose="020B0604020202020204" pitchFamily="34" charset="0"/>
              <a:buChar char="•"/>
            </a:pPr>
            <a:r>
              <a:rPr lang="de-DE" dirty="0"/>
              <a:t>Additive Decomposition, MSE = </a:t>
            </a:r>
            <a:r>
              <a:rPr kumimoji="0" lang="de-DE" altLang="de-DE" sz="1800" b="0" i="0" u="none" strike="noStrike" cap="none" normalizeH="0" baseline="0" dirty="0">
                <a:ln>
                  <a:noFill/>
                </a:ln>
                <a:solidFill>
                  <a:schemeClr val="tx1"/>
                </a:solidFill>
                <a:effectLst/>
                <a:latin typeface="var(--jp-code-font-family)"/>
              </a:rPr>
              <a:t>1.3</a:t>
            </a:r>
          </a:p>
          <a:p>
            <a:pPr marL="285750" indent="-285750" rtl="0">
              <a:buFont typeface="Arial" panose="020B0604020202020204" pitchFamily="34" charset="0"/>
              <a:buChar char="•"/>
            </a:pPr>
            <a:r>
              <a:rPr lang="de-DE" altLang="de-DE" dirty="0">
                <a:latin typeface="var(--jp-code-font-family)"/>
              </a:rPr>
              <a:t>Monthly data</a:t>
            </a:r>
            <a:r>
              <a:rPr kumimoji="0" lang="de-DE" altLang="de-DE" sz="1600" b="0" i="0" u="none" strike="noStrike" cap="none" normalizeH="0" baseline="0" dirty="0">
                <a:ln>
                  <a:noFill/>
                </a:ln>
                <a:solidFill>
                  <a:schemeClr val="tx1"/>
                </a:solidFill>
                <a:effectLst/>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de-DE" dirty="0"/>
          </a:p>
        </p:txBody>
      </p:sp>
      <p:sp>
        <p:nvSpPr>
          <p:cNvPr id="12" name="TextBox 11">
            <a:extLst>
              <a:ext uri="{FF2B5EF4-FFF2-40B4-BE49-F238E27FC236}">
                <a16:creationId xmlns:a16="http://schemas.microsoft.com/office/drawing/2014/main" id="{D5CD5545-EC4F-4EEA-BD9F-082DBE18D9D3}"/>
              </a:ext>
            </a:extLst>
          </p:cNvPr>
          <p:cNvSpPr txBox="1"/>
          <p:nvPr/>
        </p:nvSpPr>
        <p:spPr>
          <a:xfrm>
            <a:off x="8255351" y="4281933"/>
            <a:ext cx="3889321" cy="923330"/>
          </a:xfrm>
          <a:prstGeom prst="rect">
            <a:avLst/>
          </a:prstGeom>
          <a:noFill/>
        </p:spPr>
        <p:txBody>
          <a:bodyPr wrap="square">
            <a:spAutoFit/>
          </a:bodyPr>
          <a:lstStyle/>
          <a:p>
            <a:pPr marL="285750" indent="-285750" rtl="0">
              <a:buFont typeface="Arial" panose="020B0604020202020204" pitchFamily="34" charset="0"/>
              <a:buChar char="•"/>
            </a:pPr>
            <a:r>
              <a:rPr lang="de-DE" dirty="0"/>
              <a:t>Additive Decomposition, MSE =0.2</a:t>
            </a:r>
          </a:p>
          <a:p>
            <a:pPr marL="285750" indent="-285750" rtl="0">
              <a:buFont typeface="Arial" panose="020B0604020202020204" pitchFamily="34" charset="0"/>
              <a:buChar char="•"/>
            </a:pPr>
            <a:r>
              <a:rPr lang="de-DE" dirty="0"/>
              <a:t>Annual data </a:t>
            </a:r>
            <a:r>
              <a:rPr kumimoji="0" lang="de-DE" altLang="de-DE" sz="1600" b="0" i="0" u="none" strike="noStrike" cap="none" normalizeH="0" baseline="0" dirty="0">
                <a:ln>
                  <a:noFill/>
                </a:ln>
                <a:solidFill>
                  <a:schemeClr val="tx1"/>
                </a:solidFill>
                <a:effectLst/>
              </a:rPr>
              <a:t> </a:t>
            </a:r>
            <a:endParaRPr kumimoji="0" lang="de-DE" altLang="de-DE" sz="44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de-DE" dirty="0"/>
          </a:p>
        </p:txBody>
      </p:sp>
      <p:sp>
        <p:nvSpPr>
          <p:cNvPr id="13" name="Arrow: Right 12">
            <a:extLst>
              <a:ext uri="{FF2B5EF4-FFF2-40B4-BE49-F238E27FC236}">
                <a16:creationId xmlns:a16="http://schemas.microsoft.com/office/drawing/2014/main" id="{60C6F296-A725-4D3D-A839-45DBF167FC44}"/>
              </a:ext>
            </a:extLst>
          </p:cNvPr>
          <p:cNvSpPr/>
          <p:nvPr/>
        </p:nvSpPr>
        <p:spPr>
          <a:xfrm rot="10800000">
            <a:off x="695237" y="5550151"/>
            <a:ext cx="10946432" cy="410599"/>
          </a:xfrm>
          <a:prstGeom prst="rightArrow">
            <a:avLst>
              <a:gd name="adj1" fmla="val 50000"/>
              <a:gd name="adj2" fmla="val 94864"/>
            </a:avLst>
          </a:prstGeom>
          <a:solidFill>
            <a:srgbClr val="C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63805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C9F6-B404-4965-8BE3-3E8C0CC0396C}"/>
              </a:ext>
            </a:extLst>
          </p:cNvPr>
          <p:cNvSpPr>
            <a:spLocks noGrp="1"/>
          </p:cNvSpPr>
          <p:nvPr>
            <p:ph type="title"/>
          </p:nvPr>
        </p:nvSpPr>
        <p:spPr>
          <a:xfrm>
            <a:off x="303326" y="136527"/>
            <a:ext cx="10401186" cy="844202"/>
          </a:xfrm>
        </p:spPr>
        <p:txBody>
          <a:bodyPr/>
          <a:lstStyle/>
          <a:p>
            <a:r>
              <a:rPr lang="en-US" dirty="0"/>
              <a:t>Climate variability-PCA identification- Scree plot</a:t>
            </a:r>
            <a:endParaRPr lang="de-DE" dirty="0"/>
          </a:p>
        </p:txBody>
      </p:sp>
      <p:graphicFrame>
        <p:nvGraphicFramePr>
          <p:cNvPr id="12" name="Table 11">
            <a:extLst>
              <a:ext uri="{FF2B5EF4-FFF2-40B4-BE49-F238E27FC236}">
                <a16:creationId xmlns:a16="http://schemas.microsoft.com/office/drawing/2014/main" id="{B4ABE381-AC51-487B-8717-6ECC6FD5CD5C}"/>
              </a:ext>
            </a:extLst>
          </p:cNvPr>
          <p:cNvGraphicFramePr>
            <a:graphicFrameLocks noGrp="1"/>
          </p:cNvGraphicFramePr>
          <p:nvPr/>
        </p:nvGraphicFramePr>
        <p:xfrm>
          <a:off x="589675"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4" name="Picture 3">
            <a:extLst>
              <a:ext uri="{FF2B5EF4-FFF2-40B4-BE49-F238E27FC236}">
                <a16:creationId xmlns:a16="http://schemas.microsoft.com/office/drawing/2014/main" id="{E0635540-8A3C-4C3C-87A5-7B114F3B8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75" y="1484784"/>
            <a:ext cx="11179320" cy="4791138"/>
          </a:xfrm>
          <a:prstGeom prst="rect">
            <a:avLst/>
          </a:prstGeom>
        </p:spPr>
      </p:pic>
    </p:spTree>
    <p:extLst>
      <p:ext uri="{BB962C8B-B14F-4D97-AF65-F5344CB8AC3E}">
        <p14:creationId xmlns:p14="http://schemas.microsoft.com/office/powerpoint/2010/main" val="2346339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8C9F6-B404-4965-8BE3-3E8C0CC0396C}"/>
              </a:ext>
            </a:extLst>
          </p:cNvPr>
          <p:cNvSpPr>
            <a:spLocks noGrp="1"/>
          </p:cNvSpPr>
          <p:nvPr>
            <p:ph type="title"/>
          </p:nvPr>
        </p:nvSpPr>
        <p:spPr>
          <a:xfrm>
            <a:off x="303326" y="136527"/>
            <a:ext cx="10401186" cy="844202"/>
          </a:xfrm>
        </p:spPr>
        <p:txBody>
          <a:bodyPr/>
          <a:lstStyle/>
          <a:p>
            <a:r>
              <a:rPr lang="en-US" dirty="0"/>
              <a:t>Climate variability </a:t>
            </a:r>
            <a:endParaRPr lang="de-DE" dirty="0"/>
          </a:p>
        </p:txBody>
      </p:sp>
      <p:graphicFrame>
        <p:nvGraphicFramePr>
          <p:cNvPr id="12" name="Table 11">
            <a:extLst>
              <a:ext uri="{FF2B5EF4-FFF2-40B4-BE49-F238E27FC236}">
                <a16:creationId xmlns:a16="http://schemas.microsoft.com/office/drawing/2014/main" id="{B4ABE381-AC51-487B-8717-6ECC6FD5CD5C}"/>
              </a:ext>
            </a:extLst>
          </p:cNvPr>
          <p:cNvGraphicFramePr>
            <a:graphicFrameLocks noGrp="1"/>
          </p:cNvGraphicFramePr>
          <p:nvPr/>
        </p:nvGraphicFramePr>
        <p:xfrm>
          <a:off x="589675"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4" name="Picture 3">
            <a:extLst>
              <a:ext uri="{FF2B5EF4-FFF2-40B4-BE49-F238E27FC236}">
                <a16:creationId xmlns:a16="http://schemas.microsoft.com/office/drawing/2014/main" id="{2974501D-AA9F-489C-B728-7F751424EA06}"/>
              </a:ext>
            </a:extLst>
          </p:cNvPr>
          <p:cNvPicPr>
            <a:picLocks noChangeAspect="1"/>
          </p:cNvPicPr>
          <p:nvPr/>
        </p:nvPicPr>
        <p:blipFill rotWithShape="1">
          <a:blip r:embed="rId2">
            <a:extLst>
              <a:ext uri="{28A0092B-C50C-407E-A947-70E740481C1C}">
                <a14:useLocalDpi xmlns:a14="http://schemas.microsoft.com/office/drawing/2010/main" val="0"/>
              </a:ext>
            </a:extLst>
          </a:blip>
          <a:srcRect l="9439" t="6667" r="6306" b="6384"/>
          <a:stretch/>
        </p:blipFill>
        <p:spPr>
          <a:xfrm>
            <a:off x="307650" y="1412776"/>
            <a:ext cx="5788349" cy="4778706"/>
          </a:xfrm>
          <a:prstGeom prst="rect">
            <a:avLst/>
          </a:prstGeom>
        </p:spPr>
      </p:pic>
      <p:pic>
        <p:nvPicPr>
          <p:cNvPr id="8" name="Picture 7">
            <a:extLst>
              <a:ext uri="{FF2B5EF4-FFF2-40B4-BE49-F238E27FC236}">
                <a16:creationId xmlns:a16="http://schemas.microsoft.com/office/drawing/2014/main" id="{A8CDA1C2-2942-4623-8411-666A3C7550C4}"/>
              </a:ext>
            </a:extLst>
          </p:cNvPr>
          <p:cNvPicPr>
            <a:picLocks noChangeAspect="1"/>
          </p:cNvPicPr>
          <p:nvPr/>
        </p:nvPicPr>
        <p:blipFill rotWithShape="1">
          <a:blip r:embed="rId3">
            <a:extLst>
              <a:ext uri="{28A0092B-C50C-407E-A947-70E740481C1C}">
                <a14:useLocalDpi xmlns:a14="http://schemas.microsoft.com/office/drawing/2010/main" val="0"/>
              </a:ext>
            </a:extLst>
          </a:blip>
          <a:srcRect l="12873" t="10205" r="6166" b="6246"/>
          <a:stretch/>
        </p:blipFill>
        <p:spPr>
          <a:xfrm>
            <a:off x="6200603" y="1484784"/>
            <a:ext cx="5701126" cy="4706698"/>
          </a:xfrm>
          <a:prstGeom prst="rect">
            <a:avLst/>
          </a:prstGeom>
        </p:spPr>
      </p:pic>
    </p:spTree>
    <p:extLst>
      <p:ext uri="{BB962C8B-B14F-4D97-AF65-F5344CB8AC3E}">
        <p14:creationId xmlns:p14="http://schemas.microsoft.com/office/powerpoint/2010/main" val="1629297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BF34D-7156-461C-A0B2-898496091443}"/>
              </a:ext>
            </a:extLst>
          </p:cNvPr>
          <p:cNvSpPr>
            <a:spLocks noGrp="1"/>
          </p:cNvSpPr>
          <p:nvPr>
            <p:ph type="title"/>
          </p:nvPr>
        </p:nvSpPr>
        <p:spPr>
          <a:xfrm>
            <a:off x="407368" y="260648"/>
            <a:ext cx="10515600" cy="823733"/>
          </a:xfrm>
        </p:spPr>
        <p:txBody>
          <a:bodyPr/>
          <a:lstStyle/>
          <a:p>
            <a:r>
              <a:rPr lang="en-US" dirty="0"/>
              <a:t>C</a:t>
            </a:r>
            <a:r>
              <a:rPr lang="de-DE" dirty="0"/>
              <a:t>limate Variability</a:t>
            </a:r>
          </a:p>
        </p:txBody>
      </p:sp>
      <p:graphicFrame>
        <p:nvGraphicFramePr>
          <p:cNvPr id="9" name="Table 8">
            <a:extLst>
              <a:ext uri="{FF2B5EF4-FFF2-40B4-BE49-F238E27FC236}">
                <a16:creationId xmlns:a16="http://schemas.microsoft.com/office/drawing/2014/main" id="{113FBB6C-5172-4078-A7C5-4341DFD7B59D}"/>
              </a:ext>
            </a:extLst>
          </p:cNvPr>
          <p:cNvGraphicFramePr>
            <a:graphicFrameLocks noGrp="1"/>
          </p:cNvGraphicFramePr>
          <p:nvPr>
            <p:extLst>
              <p:ext uri="{D42A27DB-BD31-4B8C-83A1-F6EECF244321}">
                <p14:modId xmlns:p14="http://schemas.microsoft.com/office/powerpoint/2010/main" val="145417849"/>
              </p:ext>
            </p:extLst>
          </p:nvPr>
        </p:nvGraphicFramePr>
        <p:xfrm>
          <a:off x="612482"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13" name="Content Placeholder 12">
            <a:extLst>
              <a:ext uri="{FF2B5EF4-FFF2-40B4-BE49-F238E27FC236}">
                <a16:creationId xmlns:a16="http://schemas.microsoft.com/office/drawing/2014/main" id="{622CDCBD-E3F6-43A1-BE23-A706ED0E51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71" t="4412" r="5883" b="2941"/>
          <a:stretch/>
        </p:blipFill>
        <p:spPr>
          <a:xfrm>
            <a:off x="263352" y="1228610"/>
            <a:ext cx="4896544" cy="4896544"/>
          </a:xfrm>
        </p:spPr>
      </p:pic>
      <p:pic>
        <p:nvPicPr>
          <p:cNvPr id="15" name="Picture 14">
            <a:extLst>
              <a:ext uri="{FF2B5EF4-FFF2-40B4-BE49-F238E27FC236}">
                <a16:creationId xmlns:a16="http://schemas.microsoft.com/office/drawing/2014/main" id="{DEE9AF4A-D367-40EB-B57F-BD15BE6CB4BA}"/>
              </a:ext>
            </a:extLst>
          </p:cNvPr>
          <p:cNvPicPr>
            <a:picLocks noChangeAspect="1"/>
          </p:cNvPicPr>
          <p:nvPr/>
        </p:nvPicPr>
        <p:blipFill rotWithShape="1">
          <a:blip r:embed="rId3">
            <a:extLst>
              <a:ext uri="{28A0092B-C50C-407E-A947-70E740481C1C}">
                <a14:useLocalDpi xmlns:a14="http://schemas.microsoft.com/office/drawing/2010/main" val="0"/>
              </a:ext>
            </a:extLst>
          </a:blip>
          <a:srcRect l="3800" t="6951" r="5901" b="3801"/>
          <a:stretch/>
        </p:blipFill>
        <p:spPr>
          <a:xfrm>
            <a:off x="6121983" y="1266731"/>
            <a:ext cx="4896544" cy="4839608"/>
          </a:xfrm>
          <a:prstGeom prst="rect">
            <a:avLst/>
          </a:prstGeom>
        </p:spPr>
      </p:pic>
    </p:spTree>
    <p:extLst>
      <p:ext uri="{BB962C8B-B14F-4D97-AF65-F5344CB8AC3E}">
        <p14:creationId xmlns:p14="http://schemas.microsoft.com/office/powerpoint/2010/main" val="290931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BF34D-7156-461C-A0B2-898496091443}"/>
              </a:ext>
            </a:extLst>
          </p:cNvPr>
          <p:cNvSpPr>
            <a:spLocks noGrp="1"/>
          </p:cNvSpPr>
          <p:nvPr>
            <p:ph type="title"/>
          </p:nvPr>
        </p:nvSpPr>
        <p:spPr>
          <a:xfrm>
            <a:off x="407368" y="260648"/>
            <a:ext cx="10515600" cy="823733"/>
          </a:xfrm>
        </p:spPr>
        <p:txBody>
          <a:bodyPr/>
          <a:lstStyle/>
          <a:p>
            <a:r>
              <a:rPr lang="de-DE" dirty="0"/>
              <a:t>Identify Extreme Events- </a:t>
            </a:r>
            <a:r>
              <a:rPr lang="de-DE" sz="4000" dirty="0"/>
              <a:t>BM  method </a:t>
            </a:r>
            <a:endParaRPr lang="de-DE" dirty="0"/>
          </a:p>
        </p:txBody>
      </p:sp>
      <p:graphicFrame>
        <p:nvGraphicFramePr>
          <p:cNvPr id="9" name="Table 8">
            <a:extLst>
              <a:ext uri="{FF2B5EF4-FFF2-40B4-BE49-F238E27FC236}">
                <a16:creationId xmlns:a16="http://schemas.microsoft.com/office/drawing/2014/main" id="{113FBB6C-5172-4078-A7C5-4341DFD7B59D}"/>
              </a:ext>
            </a:extLst>
          </p:cNvPr>
          <p:cNvGraphicFramePr>
            <a:graphicFrameLocks noGrp="1"/>
          </p:cNvGraphicFramePr>
          <p:nvPr/>
        </p:nvGraphicFramePr>
        <p:xfrm>
          <a:off x="612482"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6" name="Content Placeholder 5">
            <a:extLst>
              <a:ext uri="{FF2B5EF4-FFF2-40B4-BE49-F238E27FC236}">
                <a16:creationId xmlns:a16="http://schemas.microsoft.com/office/drawing/2014/main" id="{9EFF6389-B8A1-4E65-80FA-70EE9061634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619" t="3309" r="8156" b="4019"/>
          <a:stretch/>
        </p:blipFill>
        <p:spPr>
          <a:xfrm>
            <a:off x="24601" y="1533168"/>
            <a:ext cx="6135841" cy="3335992"/>
          </a:xfrm>
        </p:spPr>
      </p:pic>
      <p:sp>
        <p:nvSpPr>
          <p:cNvPr id="15" name="TextBox 14">
            <a:extLst>
              <a:ext uri="{FF2B5EF4-FFF2-40B4-BE49-F238E27FC236}">
                <a16:creationId xmlns:a16="http://schemas.microsoft.com/office/drawing/2014/main" id="{615CF2F8-2135-420F-B41E-014F4F9B26CC}"/>
              </a:ext>
            </a:extLst>
          </p:cNvPr>
          <p:cNvSpPr txBox="1"/>
          <p:nvPr/>
        </p:nvSpPr>
        <p:spPr>
          <a:xfrm>
            <a:off x="1199456" y="5788480"/>
            <a:ext cx="10297144" cy="461665"/>
          </a:xfrm>
          <a:prstGeom prst="rect">
            <a:avLst/>
          </a:prstGeom>
          <a:noFill/>
        </p:spPr>
        <p:txBody>
          <a:bodyPr wrap="square">
            <a:spAutoFit/>
          </a:bodyPr>
          <a:lstStyle/>
          <a:p>
            <a:r>
              <a:rPr lang="de-DE" sz="2400" dirty="0"/>
              <a:t>Block size = 4 years </a:t>
            </a:r>
          </a:p>
        </p:txBody>
      </p:sp>
      <p:pic>
        <p:nvPicPr>
          <p:cNvPr id="16" name="Picture 15">
            <a:extLst>
              <a:ext uri="{FF2B5EF4-FFF2-40B4-BE49-F238E27FC236}">
                <a16:creationId xmlns:a16="http://schemas.microsoft.com/office/drawing/2014/main" id="{EEA9968A-C722-427D-B95D-903FFD74C772}"/>
              </a:ext>
            </a:extLst>
          </p:cNvPr>
          <p:cNvPicPr>
            <a:picLocks noChangeAspect="1"/>
          </p:cNvPicPr>
          <p:nvPr/>
        </p:nvPicPr>
        <p:blipFill rotWithShape="1">
          <a:blip r:embed="rId4">
            <a:extLst>
              <a:ext uri="{28A0092B-C50C-407E-A947-70E740481C1C}">
                <a14:useLocalDpi xmlns:a14="http://schemas.microsoft.com/office/drawing/2010/main" val="0"/>
              </a:ext>
            </a:extLst>
          </a:blip>
          <a:srcRect l="7345" t="7265" r="9313" b="3739"/>
          <a:stretch/>
        </p:blipFill>
        <p:spPr>
          <a:xfrm>
            <a:off x="6145670" y="1707801"/>
            <a:ext cx="5921056" cy="3161359"/>
          </a:xfrm>
          <a:prstGeom prst="rect">
            <a:avLst/>
          </a:prstGeom>
        </p:spPr>
      </p:pic>
      <p:sp>
        <p:nvSpPr>
          <p:cNvPr id="17" name="TextBox 16">
            <a:extLst>
              <a:ext uri="{FF2B5EF4-FFF2-40B4-BE49-F238E27FC236}">
                <a16:creationId xmlns:a16="http://schemas.microsoft.com/office/drawing/2014/main" id="{74D362D6-1689-4505-94B5-75C9DE3901BA}"/>
              </a:ext>
            </a:extLst>
          </p:cNvPr>
          <p:cNvSpPr txBox="1"/>
          <p:nvPr/>
        </p:nvSpPr>
        <p:spPr>
          <a:xfrm>
            <a:off x="1559496" y="4939793"/>
            <a:ext cx="2448272" cy="461665"/>
          </a:xfrm>
          <a:prstGeom prst="rect">
            <a:avLst/>
          </a:prstGeom>
          <a:noFill/>
        </p:spPr>
        <p:txBody>
          <a:bodyPr wrap="square">
            <a:spAutoFit/>
          </a:bodyPr>
          <a:lstStyle/>
          <a:p>
            <a:r>
              <a:rPr lang="de-DE" sz="2400" dirty="0"/>
              <a:t>Precipetation </a:t>
            </a:r>
          </a:p>
        </p:txBody>
      </p:sp>
      <p:sp>
        <p:nvSpPr>
          <p:cNvPr id="18" name="TextBox 17">
            <a:extLst>
              <a:ext uri="{FF2B5EF4-FFF2-40B4-BE49-F238E27FC236}">
                <a16:creationId xmlns:a16="http://schemas.microsoft.com/office/drawing/2014/main" id="{4BD27705-7457-4F54-B867-0240E2F43C98}"/>
              </a:ext>
            </a:extLst>
          </p:cNvPr>
          <p:cNvSpPr txBox="1"/>
          <p:nvPr/>
        </p:nvSpPr>
        <p:spPr>
          <a:xfrm>
            <a:off x="7968208" y="4963324"/>
            <a:ext cx="3816424" cy="461665"/>
          </a:xfrm>
          <a:prstGeom prst="rect">
            <a:avLst/>
          </a:prstGeom>
          <a:noFill/>
        </p:spPr>
        <p:txBody>
          <a:bodyPr wrap="square">
            <a:spAutoFit/>
          </a:bodyPr>
          <a:lstStyle/>
          <a:p>
            <a:r>
              <a:rPr lang="de-DE" sz="2400" dirty="0"/>
              <a:t>Temperature</a:t>
            </a:r>
          </a:p>
        </p:txBody>
      </p:sp>
    </p:spTree>
    <p:extLst>
      <p:ext uri="{BB962C8B-B14F-4D97-AF65-F5344CB8AC3E}">
        <p14:creationId xmlns:p14="http://schemas.microsoft.com/office/powerpoint/2010/main" val="1534272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5BF34D-7156-461C-A0B2-898496091443}"/>
              </a:ext>
            </a:extLst>
          </p:cNvPr>
          <p:cNvSpPr>
            <a:spLocks noGrp="1"/>
          </p:cNvSpPr>
          <p:nvPr>
            <p:ph type="title"/>
          </p:nvPr>
        </p:nvSpPr>
        <p:spPr>
          <a:xfrm>
            <a:off x="407368" y="260648"/>
            <a:ext cx="10515600" cy="823733"/>
          </a:xfrm>
        </p:spPr>
        <p:txBody>
          <a:bodyPr>
            <a:normAutofit/>
          </a:bodyPr>
          <a:lstStyle/>
          <a:p>
            <a:r>
              <a:rPr lang="de-DE" dirty="0"/>
              <a:t>Identify Extreme Events: </a:t>
            </a:r>
            <a:r>
              <a:rPr lang="de-DE" sz="4000" dirty="0"/>
              <a:t>POT  method </a:t>
            </a:r>
            <a:endParaRPr lang="de-DE" dirty="0"/>
          </a:p>
        </p:txBody>
      </p:sp>
      <p:graphicFrame>
        <p:nvGraphicFramePr>
          <p:cNvPr id="9" name="Table 8">
            <a:extLst>
              <a:ext uri="{FF2B5EF4-FFF2-40B4-BE49-F238E27FC236}">
                <a16:creationId xmlns:a16="http://schemas.microsoft.com/office/drawing/2014/main" id="{113FBB6C-5172-4078-A7C5-4341DFD7B59D}"/>
              </a:ext>
            </a:extLst>
          </p:cNvPr>
          <p:cNvGraphicFramePr>
            <a:graphicFrameLocks noGrp="1"/>
          </p:cNvGraphicFramePr>
          <p:nvPr/>
        </p:nvGraphicFramePr>
        <p:xfrm>
          <a:off x="612482"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11" name="Picture 10">
            <a:extLst>
              <a:ext uri="{FF2B5EF4-FFF2-40B4-BE49-F238E27FC236}">
                <a16:creationId xmlns:a16="http://schemas.microsoft.com/office/drawing/2014/main" id="{546603C7-2FCF-470B-A9D7-173D3D30850D}"/>
              </a:ext>
            </a:extLst>
          </p:cNvPr>
          <p:cNvPicPr>
            <a:picLocks noChangeAspect="1"/>
          </p:cNvPicPr>
          <p:nvPr/>
        </p:nvPicPr>
        <p:blipFill rotWithShape="1">
          <a:blip r:embed="rId2">
            <a:extLst>
              <a:ext uri="{28A0092B-C50C-407E-A947-70E740481C1C}">
                <a14:useLocalDpi xmlns:a14="http://schemas.microsoft.com/office/drawing/2010/main" val="0"/>
              </a:ext>
            </a:extLst>
          </a:blip>
          <a:srcRect l="4174" t="7728" r="7222" b="5637"/>
          <a:stretch/>
        </p:blipFill>
        <p:spPr>
          <a:xfrm>
            <a:off x="263352" y="1644117"/>
            <a:ext cx="5930222" cy="3624024"/>
          </a:xfrm>
          <a:prstGeom prst="rect">
            <a:avLst/>
          </a:prstGeom>
        </p:spPr>
      </p:pic>
      <p:sp>
        <p:nvSpPr>
          <p:cNvPr id="14" name="TextBox 13">
            <a:extLst>
              <a:ext uri="{FF2B5EF4-FFF2-40B4-BE49-F238E27FC236}">
                <a16:creationId xmlns:a16="http://schemas.microsoft.com/office/drawing/2014/main" id="{DDBAACA7-1C6A-485A-B9F4-70452B82CC12}"/>
              </a:ext>
            </a:extLst>
          </p:cNvPr>
          <p:cNvSpPr txBox="1"/>
          <p:nvPr/>
        </p:nvSpPr>
        <p:spPr>
          <a:xfrm>
            <a:off x="7104112" y="5449509"/>
            <a:ext cx="4320479" cy="461665"/>
          </a:xfrm>
          <a:prstGeom prst="rect">
            <a:avLst/>
          </a:prstGeom>
          <a:noFill/>
        </p:spPr>
        <p:txBody>
          <a:bodyPr wrap="square">
            <a:spAutoFit/>
          </a:bodyPr>
          <a:lstStyle/>
          <a:p>
            <a:r>
              <a:rPr lang="de-DE" sz="2400" dirty="0"/>
              <a:t>Treshold= 27 </a:t>
            </a:r>
            <a:r>
              <a:rPr lang="de-DE" sz="2400" baseline="38000" dirty="0"/>
              <a:t>o</a:t>
            </a:r>
            <a:r>
              <a:rPr lang="de-DE" sz="2400" dirty="0"/>
              <a:t>c</a:t>
            </a:r>
          </a:p>
        </p:txBody>
      </p:sp>
      <p:pic>
        <p:nvPicPr>
          <p:cNvPr id="10" name="Picture 9">
            <a:extLst>
              <a:ext uri="{FF2B5EF4-FFF2-40B4-BE49-F238E27FC236}">
                <a16:creationId xmlns:a16="http://schemas.microsoft.com/office/drawing/2014/main" id="{C523E6DE-6464-49E3-B31F-0F08D6A897A3}"/>
              </a:ext>
            </a:extLst>
          </p:cNvPr>
          <p:cNvPicPr>
            <a:picLocks noChangeAspect="1"/>
          </p:cNvPicPr>
          <p:nvPr/>
        </p:nvPicPr>
        <p:blipFill rotWithShape="1">
          <a:blip r:embed="rId3">
            <a:extLst>
              <a:ext uri="{28A0092B-C50C-407E-A947-70E740481C1C}">
                <a14:useLocalDpi xmlns:a14="http://schemas.microsoft.com/office/drawing/2010/main" val="0"/>
              </a:ext>
            </a:extLst>
          </a:blip>
          <a:srcRect l="5698" t="9046" r="7668" b="5895"/>
          <a:stretch/>
        </p:blipFill>
        <p:spPr>
          <a:xfrm>
            <a:off x="6134464" y="1668946"/>
            <a:ext cx="5905818" cy="3624024"/>
          </a:xfrm>
          <a:prstGeom prst="rect">
            <a:avLst/>
          </a:prstGeom>
        </p:spPr>
      </p:pic>
      <p:sp>
        <p:nvSpPr>
          <p:cNvPr id="16" name="TextBox 15">
            <a:extLst>
              <a:ext uri="{FF2B5EF4-FFF2-40B4-BE49-F238E27FC236}">
                <a16:creationId xmlns:a16="http://schemas.microsoft.com/office/drawing/2014/main" id="{07592709-5E78-45D8-98E3-E2045B530896}"/>
              </a:ext>
            </a:extLst>
          </p:cNvPr>
          <p:cNvSpPr txBox="1"/>
          <p:nvPr/>
        </p:nvSpPr>
        <p:spPr>
          <a:xfrm>
            <a:off x="1567881" y="5432490"/>
            <a:ext cx="4320479" cy="461665"/>
          </a:xfrm>
          <a:prstGeom prst="rect">
            <a:avLst/>
          </a:prstGeom>
          <a:noFill/>
        </p:spPr>
        <p:txBody>
          <a:bodyPr wrap="square">
            <a:spAutoFit/>
          </a:bodyPr>
          <a:lstStyle/>
          <a:p>
            <a:r>
              <a:rPr lang="de-DE" sz="2400" dirty="0"/>
              <a:t>Treshold= 300mm</a:t>
            </a:r>
          </a:p>
        </p:txBody>
      </p:sp>
    </p:spTree>
    <p:extLst>
      <p:ext uri="{BB962C8B-B14F-4D97-AF65-F5344CB8AC3E}">
        <p14:creationId xmlns:p14="http://schemas.microsoft.com/office/powerpoint/2010/main" val="4208774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2574C0-A3A0-45C4-A05B-9BD9657EE82D}"/>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117" t="8554" r="8017"/>
          <a:stretch/>
        </p:blipFill>
        <p:spPr>
          <a:xfrm>
            <a:off x="6438653" y="23664"/>
            <a:ext cx="5572622" cy="3544208"/>
          </a:xfrm>
        </p:spPr>
      </p:pic>
      <p:sp>
        <p:nvSpPr>
          <p:cNvPr id="3" name="Title 2">
            <a:extLst>
              <a:ext uri="{FF2B5EF4-FFF2-40B4-BE49-F238E27FC236}">
                <a16:creationId xmlns:a16="http://schemas.microsoft.com/office/drawing/2014/main" id="{A608ADE1-00E4-4DA7-8442-CAB492DBF368}"/>
              </a:ext>
            </a:extLst>
          </p:cNvPr>
          <p:cNvSpPr>
            <a:spLocks noGrp="1"/>
          </p:cNvSpPr>
          <p:nvPr>
            <p:ph type="title"/>
          </p:nvPr>
        </p:nvSpPr>
        <p:spPr/>
        <p:txBody>
          <a:bodyPr/>
          <a:lstStyle/>
          <a:p>
            <a:r>
              <a:rPr lang="en-US" dirty="0"/>
              <a:t>Threshold investigation </a:t>
            </a:r>
            <a:endParaRPr lang="de-DE" dirty="0"/>
          </a:p>
        </p:txBody>
      </p:sp>
      <p:pic>
        <p:nvPicPr>
          <p:cNvPr id="7" name="Picture 6">
            <a:extLst>
              <a:ext uri="{FF2B5EF4-FFF2-40B4-BE49-F238E27FC236}">
                <a16:creationId xmlns:a16="http://schemas.microsoft.com/office/drawing/2014/main" id="{AEB60336-DECF-425D-958F-AD40BF6821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65" t="6304" r="5808"/>
          <a:stretch/>
        </p:blipFill>
        <p:spPr>
          <a:xfrm>
            <a:off x="128766" y="1368224"/>
            <a:ext cx="6080705" cy="3950954"/>
          </a:xfrm>
          <a:prstGeom prst="rect">
            <a:avLst/>
          </a:prstGeom>
        </p:spPr>
      </p:pic>
      <p:pic>
        <p:nvPicPr>
          <p:cNvPr id="8" name="Content Placeholder 5">
            <a:extLst>
              <a:ext uri="{FF2B5EF4-FFF2-40B4-BE49-F238E27FC236}">
                <a16:creationId xmlns:a16="http://schemas.microsoft.com/office/drawing/2014/main" id="{C6A824D8-47B0-40CF-B0C9-662B694130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816080" y="3429000"/>
            <a:ext cx="5204496" cy="3190631"/>
          </a:xfrm>
          <a:prstGeom prst="rect">
            <a:avLst/>
          </a:prstGeom>
        </p:spPr>
      </p:pic>
    </p:spTree>
    <p:extLst>
      <p:ext uri="{BB962C8B-B14F-4D97-AF65-F5344CB8AC3E}">
        <p14:creationId xmlns:p14="http://schemas.microsoft.com/office/powerpoint/2010/main" val="40330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8ADE1-00E4-4DA7-8442-CAB492DBF368}"/>
              </a:ext>
            </a:extLst>
          </p:cNvPr>
          <p:cNvSpPr>
            <a:spLocks noGrp="1"/>
          </p:cNvSpPr>
          <p:nvPr>
            <p:ph type="title"/>
          </p:nvPr>
        </p:nvSpPr>
        <p:spPr/>
        <p:txBody>
          <a:bodyPr/>
          <a:lstStyle/>
          <a:p>
            <a:r>
              <a:rPr lang="en-US" dirty="0"/>
              <a:t>Threshold investigation </a:t>
            </a:r>
            <a:endParaRPr lang="de-DE" dirty="0"/>
          </a:p>
        </p:txBody>
      </p:sp>
      <p:pic>
        <p:nvPicPr>
          <p:cNvPr id="4" name="Picture 3">
            <a:extLst>
              <a:ext uri="{FF2B5EF4-FFF2-40B4-BE49-F238E27FC236}">
                <a16:creationId xmlns:a16="http://schemas.microsoft.com/office/drawing/2014/main" id="{50FB0A3E-1F63-4404-9637-001F8A2ECF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19" t="9051" r="7672" b="2750"/>
          <a:stretch/>
        </p:blipFill>
        <p:spPr>
          <a:xfrm>
            <a:off x="6708962" y="72008"/>
            <a:ext cx="5335221" cy="3356992"/>
          </a:xfrm>
          <a:prstGeom prst="rect">
            <a:avLst/>
          </a:prstGeom>
        </p:spPr>
      </p:pic>
      <p:pic>
        <p:nvPicPr>
          <p:cNvPr id="11" name="Picture 10">
            <a:extLst>
              <a:ext uri="{FF2B5EF4-FFF2-40B4-BE49-F238E27FC236}">
                <a16:creationId xmlns:a16="http://schemas.microsoft.com/office/drawing/2014/main" id="{77042487-DA71-4DE8-BC56-F9A5695DEAE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38" t="7724" r="8110"/>
          <a:stretch/>
        </p:blipFill>
        <p:spPr>
          <a:xfrm>
            <a:off x="-24680" y="1493996"/>
            <a:ext cx="6433897" cy="4218873"/>
          </a:xfrm>
          <a:prstGeom prst="rect">
            <a:avLst/>
          </a:prstGeom>
        </p:spPr>
      </p:pic>
      <p:pic>
        <p:nvPicPr>
          <p:cNvPr id="13" name="Picture 12">
            <a:extLst>
              <a:ext uri="{FF2B5EF4-FFF2-40B4-BE49-F238E27FC236}">
                <a16:creationId xmlns:a16="http://schemas.microsoft.com/office/drawing/2014/main" id="{7EFD63C7-B03D-4329-B9DF-754116DC9A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9568" y="3453503"/>
            <a:ext cx="4796055" cy="3356992"/>
          </a:xfrm>
          <a:prstGeom prst="rect">
            <a:avLst/>
          </a:prstGeom>
        </p:spPr>
      </p:pic>
    </p:spTree>
    <p:extLst>
      <p:ext uri="{BB962C8B-B14F-4D97-AF65-F5344CB8AC3E}">
        <p14:creationId xmlns:p14="http://schemas.microsoft.com/office/powerpoint/2010/main" val="385528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A2454A-1BE1-4A87-BE2F-EA10791B8CE0}"/>
              </a:ext>
            </a:extLst>
          </p:cNvPr>
          <p:cNvSpPr>
            <a:spLocks noGrp="1"/>
          </p:cNvSpPr>
          <p:nvPr>
            <p:ph type="title"/>
          </p:nvPr>
        </p:nvSpPr>
        <p:spPr/>
        <p:txBody>
          <a:bodyPr/>
          <a:lstStyle/>
          <a:p>
            <a:endParaRPr lang="de-DE"/>
          </a:p>
        </p:txBody>
      </p:sp>
      <p:pic>
        <p:nvPicPr>
          <p:cNvPr id="4" name="Picture 3">
            <a:extLst>
              <a:ext uri="{FF2B5EF4-FFF2-40B4-BE49-F238E27FC236}">
                <a16:creationId xmlns:a16="http://schemas.microsoft.com/office/drawing/2014/main" id="{5A3CC731-CB22-48B0-8E06-282FE2C768FB}"/>
              </a:ext>
            </a:extLst>
          </p:cNvPr>
          <p:cNvPicPr>
            <a:picLocks noChangeAspect="1"/>
          </p:cNvPicPr>
          <p:nvPr/>
        </p:nvPicPr>
        <p:blipFill rotWithShape="1">
          <a:blip r:embed="rId2">
            <a:extLst>
              <a:ext uri="{28A0092B-C50C-407E-A947-70E740481C1C}">
                <a14:useLocalDpi xmlns:a14="http://schemas.microsoft.com/office/drawing/2010/main" val="0"/>
              </a:ext>
            </a:extLst>
          </a:blip>
          <a:srcRect l="4506" t="7077" r="6891" b="4713"/>
          <a:stretch/>
        </p:blipFill>
        <p:spPr>
          <a:xfrm>
            <a:off x="16728" y="1659542"/>
            <a:ext cx="6480720" cy="4032448"/>
          </a:xfrm>
          <a:prstGeom prst="rect">
            <a:avLst/>
          </a:prstGeom>
        </p:spPr>
      </p:pic>
      <p:pic>
        <p:nvPicPr>
          <p:cNvPr id="10" name="Picture 9">
            <a:extLst>
              <a:ext uri="{FF2B5EF4-FFF2-40B4-BE49-F238E27FC236}">
                <a16:creationId xmlns:a16="http://schemas.microsoft.com/office/drawing/2014/main" id="{D910EECC-8D71-4C5B-8B61-3DD7203328F7}"/>
              </a:ext>
            </a:extLst>
          </p:cNvPr>
          <p:cNvPicPr>
            <a:picLocks noChangeAspect="1"/>
          </p:cNvPicPr>
          <p:nvPr/>
        </p:nvPicPr>
        <p:blipFill rotWithShape="1">
          <a:blip r:embed="rId3">
            <a:extLst>
              <a:ext uri="{28A0092B-C50C-407E-A947-70E740481C1C}">
                <a14:useLocalDpi xmlns:a14="http://schemas.microsoft.com/office/drawing/2010/main" val="0"/>
              </a:ext>
            </a:extLst>
          </a:blip>
          <a:srcRect l="4712" t="7470" r="9509" b="5895"/>
          <a:stretch/>
        </p:blipFill>
        <p:spPr>
          <a:xfrm>
            <a:off x="6414632" y="1659542"/>
            <a:ext cx="5760640" cy="3636404"/>
          </a:xfrm>
          <a:prstGeom prst="rect">
            <a:avLst/>
          </a:prstGeom>
        </p:spPr>
      </p:pic>
      <p:sp>
        <p:nvSpPr>
          <p:cNvPr id="11" name="TextBox 10">
            <a:extLst>
              <a:ext uri="{FF2B5EF4-FFF2-40B4-BE49-F238E27FC236}">
                <a16:creationId xmlns:a16="http://schemas.microsoft.com/office/drawing/2014/main" id="{BF7D153A-7169-4DC3-8794-0A3D1D862D24}"/>
              </a:ext>
            </a:extLst>
          </p:cNvPr>
          <p:cNvSpPr txBox="1"/>
          <p:nvPr/>
        </p:nvSpPr>
        <p:spPr>
          <a:xfrm>
            <a:off x="7464152" y="5691990"/>
            <a:ext cx="4320479" cy="461665"/>
          </a:xfrm>
          <a:prstGeom prst="rect">
            <a:avLst/>
          </a:prstGeom>
          <a:noFill/>
        </p:spPr>
        <p:txBody>
          <a:bodyPr wrap="square">
            <a:spAutoFit/>
          </a:bodyPr>
          <a:lstStyle/>
          <a:p>
            <a:r>
              <a:rPr lang="de-DE" sz="2400" dirty="0"/>
              <a:t>Treshold= 24.8 </a:t>
            </a:r>
            <a:r>
              <a:rPr lang="de-DE" sz="2400" baseline="38000" dirty="0"/>
              <a:t>o</a:t>
            </a:r>
            <a:r>
              <a:rPr lang="de-DE" sz="2400" dirty="0"/>
              <a:t>c</a:t>
            </a:r>
          </a:p>
        </p:txBody>
      </p:sp>
      <p:sp>
        <p:nvSpPr>
          <p:cNvPr id="12" name="TextBox 11">
            <a:extLst>
              <a:ext uri="{FF2B5EF4-FFF2-40B4-BE49-F238E27FC236}">
                <a16:creationId xmlns:a16="http://schemas.microsoft.com/office/drawing/2014/main" id="{A1728899-C8A5-430F-8CE2-F96F1B37E695}"/>
              </a:ext>
            </a:extLst>
          </p:cNvPr>
          <p:cNvSpPr txBox="1"/>
          <p:nvPr/>
        </p:nvSpPr>
        <p:spPr>
          <a:xfrm>
            <a:off x="1199456" y="5650670"/>
            <a:ext cx="4320479" cy="461665"/>
          </a:xfrm>
          <a:prstGeom prst="rect">
            <a:avLst/>
          </a:prstGeom>
          <a:noFill/>
        </p:spPr>
        <p:txBody>
          <a:bodyPr wrap="square">
            <a:spAutoFit/>
          </a:bodyPr>
          <a:lstStyle/>
          <a:p>
            <a:r>
              <a:rPr lang="de-DE" sz="2400" dirty="0"/>
              <a:t>Treshold= 400mm</a:t>
            </a:r>
          </a:p>
        </p:txBody>
      </p:sp>
    </p:spTree>
    <p:extLst>
      <p:ext uri="{BB962C8B-B14F-4D97-AF65-F5344CB8AC3E}">
        <p14:creationId xmlns:p14="http://schemas.microsoft.com/office/powerpoint/2010/main" val="2760626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BE3D80-94F8-408D-8344-5125EC9B22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344" y="1282326"/>
            <a:ext cx="8208912" cy="4877704"/>
          </a:xfrm>
        </p:spPr>
      </p:pic>
      <p:sp>
        <p:nvSpPr>
          <p:cNvPr id="3" name="Title 2">
            <a:extLst>
              <a:ext uri="{FF2B5EF4-FFF2-40B4-BE49-F238E27FC236}">
                <a16:creationId xmlns:a16="http://schemas.microsoft.com/office/drawing/2014/main" id="{B15BF34D-7156-461C-A0B2-898496091443}"/>
              </a:ext>
            </a:extLst>
          </p:cNvPr>
          <p:cNvSpPr>
            <a:spLocks noGrp="1"/>
          </p:cNvSpPr>
          <p:nvPr>
            <p:ph type="title"/>
          </p:nvPr>
        </p:nvSpPr>
        <p:spPr>
          <a:xfrm>
            <a:off x="407368" y="260648"/>
            <a:ext cx="10515600" cy="823733"/>
          </a:xfrm>
        </p:spPr>
        <p:txBody>
          <a:bodyPr/>
          <a:lstStyle/>
          <a:p>
            <a:r>
              <a:rPr lang="de-DE" dirty="0"/>
              <a:t>Wavelet Transform- PCP</a:t>
            </a:r>
          </a:p>
        </p:txBody>
      </p:sp>
      <p:graphicFrame>
        <p:nvGraphicFramePr>
          <p:cNvPr id="9" name="Table 8">
            <a:extLst>
              <a:ext uri="{FF2B5EF4-FFF2-40B4-BE49-F238E27FC236}">
                <a16:creationId xmlns:a16="http://schemas.microsoft.com/office/drawing/2014/main" id="{113FBB6C-5172-4078-A7C5-4341DFD7B59D}"/>
              </a:ext>
            </a:extLst>
          </p:cNvPr>
          <p:cNvGraphicFramePr>
            <a:graphicFrameLocks noGrp="1"/>
          </p:cNvGraphicFramePr>
          <p:nvPr/>
        </p:nvGraphicFramePr>
        <p:xfrm>
          <a:off x="612482"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6" name="TextBox 5">
            <a:extLst>
              <a:ext uri="{FF2B5EF4-FFF2-40B4-BE49-F238E27FC236}">
                <a16:creationId xmlns:a16="http://schemas.microsoft.com/office/drawing/2014/main" id="{98E32191-3A78-4F43-A50D-E95512CA9DD9}"/>
              </a:ext>
            </a:extLst>
          </p:cNvPr>
          <p:cNvSpPr txBox="1"/>
          <p:nvPr/>
        </p:nvSpPr>
        <p:spPr>
          <a:xfrm>
            <a:off x="8904312" y="2708920"/>
            <a:ext cx="2887907" cy="1200329"/>
          </a:xfrm>
          <a:prstGeom prst="rect">
            <a:avLst/>
          </a:prstGeom>
          <a:noFill/>
        </p:spPr>
        <p:txBody>
          <a:bodyPr wrap="square">
            <a:spAutoFit/>
          </a:bodyPr>
          <a:lstStyle/>
          <a:p>
            <a:r>
              <a:rPr lang="de-DE" sz="2400" dirty="0"/>
              <a:t>Annomalies detected </a:t>
            </a:r>
          </a:p>
          <a:p>
            <a:pPr marL="342900" indent="-342900">
              <a:buFontTx/>
              <a:buChar char="-"/>
            </a:pPr>
            <a:r>
              <a:rPr lang="de-DE" sz="2400" dirty="0"/>
              <a:t>1975-1981 - high</a:t>
            </a:r>
          </a:p>
          <a:p>
            <a:pPr marL="342900" indent="-342900">
              <a:buFontTx/>
              <a:buChar char="-"/>
            </a:pPr>
            <a:r>
              <a:rPr lang="de-DE" sz="2400" dirty="0"/>
              <a:t>2013-2017 - low</a:t>
            </a:r>
          </a:p>
        </p:txBody>
      </p:sp>
    </p:spTree>
    <p:extLst>
      <p:ext uri="{BB962C8B-B14F-4D97-AF65-F5344CB8AC3E}">
        <p14:creationId xmlns:p14="http://schemas.microsoft.com/office/powerpoint/2010/main" val="36097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6853-0A50-4C9E-ADDD-015A7523C3A6}"/>
              </a:ext>
            </a:extLst>
          </p:cNvPr>
          <p:cNvSpPr>
            <a:spLocks noGrp="1"/>
          </p:cNvSpPr>
          <p:nvPr>
            <p:ph type="title"/>
          </p:nvPr>
        </p:nvSpPr>
        <p:spPr>
          <a:xfrm>
            <a:off x="303326" y="188640"/>
            <a:ext cx="10515600" cy="1199557"/>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Climate dynamics </a:t>
            </a:r>
            <a:endParaRPr lang="de-DE" sz="3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4250AA81-0366-4FEA-8DAC-665B35A70B0F}"/>
              </a:ext>
            </a:extLst>
          </p:cNvPr>
          <p:cNvGraphicFramePr>
            <a:graphicFrameLocks noGrp="1"/>
          </p:cNvGraphicFramePr>
          <p:nvPr>
            <p:extLst>
              <p:ext uri="{D42A27DB-BD31-4B8C-83A1-F6EECF244321}">
                <p14:modId xmlns:p14="http://schemas.microsoft.com/office/powerpoint/2010/main" val="4072599412"/>
              </p:ext>
            </p:extLst>
          </p:nvPr>
        </p:nvGraphicFramePr>
        <p:xfrm>
          <a:off x="589675" y="6306072"/>
          <a:ext cx="11568608" cy="640080"/>
        </p:xfrm>
        <a:graphic>
          <a:graphicData uri="http://schemas.openxmlformats.org/drawingml/2006/table">
            <a:tbl>
              <a:tblPr firstRow="1" bandRow="1">
                <a:tableStyleId>{5C22544A-7EE6-4342-B048-85BDC9FD1C3A}</a:tableStyleId>
              </a:tblPr>
              <a:tblGrid>
                <a:gridCol w="1446076">
                  <a:extLst>
                    <a:ext uri="{9D8B030D-6E8A-4147-A177-3AD203B41FA5}">
                      <a16:colId xmlns:a16="http://schemas.microsoft.com/office/drawing/2014/main" val="1661523557"/>
                    </a:ext>
                  </a:extLst>
                </a:gridCol>
                <a:gridCol w="1683985">
                  <a:extLst>
                    <a:ext uri="{9D8B030D-6E8A-4147-A177-3AD203B41FA5}">
                      <a16:colId xmlns:a16="http://schemas.microsoft.com/office/drawing/2014/main" val="2120265813"/>
                    </a:ext>
                  </a:extLst>
                </a:gridCol>
                <a:gridCol w="1208167">
                  <a:extLst>
                    <a:ext uri="{9D8B030D-6E8A-4147-A177-3AD203B41FA5}">
                      <a16:colId xmlns:a16="http://schemas.microsoft.com/office/drawing/2014/main" val="2795027479"/>
                    </a:ext>
                  </a:extLst>
                </a:gridCol>
                <a:gridCol w="1446076">
                  <a:extLst>
                    <a:ext uri="{9D8B030D-6E8A-4147-A177-3AD203B41FA5}">
                      <a16:colId xmlns:a16="http://schemas.microsoft.com/office/drawing/2014/main" val="2835116930"/>
                    </a:ext>
                  </a:extLst>
                </a:gridCol>
                <a:gridCol w="1446076">
                  <a:extLst>
                    <a:ext uri="{9D8B030D-6E8A-4147-A177-3AD203B41FA5}">
                      <a16:colId xmlns:a16="http://schemas.microsoft.com/office/drawing/2014/main" val="2877610046"/>
                    </a:ext>
                  </a:extLst>
                </a:gridCol>
                <a:gridCol w="1446076">
                  <a:extLst>
                    <a:ext uri="{9D8B030D-6E8A-4147-A177-3AD203B41FA5}">
                      <a16:colId xmlns:a16="http://schemas.microsoft.com/office/drawing/2014/main" val="3607235450"/>
                    </a:ext>
                  </a:extLst>
                </a:gridCol>
                <a:gridCol w="1446076">
                  <a:extLst>
                    <a:ext uri="{9D8B030D-6E8A-4147-A177-3AD203B41FA5}">
                      <a16:colId xmlns:a16="http://schemas.microsoft.com/office/drawing/2014/main" val="3221406917"/>
                    </a:ext>
                  </a:extLst>
                </a:gridCol>
                <a:gridCol w="1446076">
                  <a:extLst>
                    <a:ext uri="{9D8B030D-6E8A-4147-A177-3AD203B41FA5}">
                      <a16:colId xmlns:a16="http://schemas.microsoft.com/office/drawing/2014/main" val="646976511"/>
                    </a:ext>
                  </a:extLst>
                </a:gridCol>
              </a:tblGrid>
              <a:tr h="548680">
                <a:tc>
                  <a:txBody>
                    <a:bodyPr/>
                    <a:lstStyle/>
                    <a:p>
                      <a:r>
                        <a:rPr lang="en-US" dirty="0">
                          <a:solidFill>
                            <a:schemeClr val="tx1"/>
                          </a:solidFill>
                          <a:latin typeface="Times New Roman" panose="02020603050405020304" pitchFamily="18" charset="0"/>
                          <a:cs typeface="Times New Roman" panose="02020603050405020304" pitchFamily="18" charset="0"/>
                        </a:rPr>
                        <a:t>Introduction </a:t>
                      </a:r>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Motivation</a:t>
                      </a:r>
                      <a:r>
                        <a:rPr lang="en-US" dirty="0">
                          <a:solidFill>
                            <a:schemeClr val="tx1"/>
                          </a:solidFill>
                          <a:latin typeface="Times New Roman" panose="02020603050405020304" pitchFamily="18" charset="0"/>
                          <a:cs typeface="Times New Roman" panose="02020603050405020304" pitchFamily="18" charset="0"/>
                        </a:rPr>
                        <a:t> </a:t>
                      </a:r>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Objectives</a:t>
                      </a:r>
                      <a:endParaRPr lang="de-DE"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Methods</a:t>
                      </a:r>
                      <a:endParaRPr lang="de-DE"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10" name="TextBox 9">
            <a:extLst>
              <a:ext uri="{FF2B5EF4-FFF2-40B4-BE49-F238E27FC236}">
                <a16:creationId xmlns:a16="http://schemas.microsoft.com/office/drawing/2014/main" id="{D84FD996-2CAF-4A23-BCED-4E11EC3E7738}"/>
              </a:ext>
            </a:extLst>
          </p:cNvPr>
          <p:cNvSpPr txBox="1"/>
          <p:nvPr/>
        </p:nvSpPr>
        <p:spPr>
          <a:xfrm>
            <a:off x="0" y="1374876"/>
            <a:ext cx="11305256" cy="830997"/>
          </a:xfrm>
          <a:prstGeom prst="rect">
            <a:avLst/>
          </a:prstGeom>
          <a:noFill/>
        </p:spPr>
        <p:txBody>
          <a:bodyPr wrap="square">
            <a:spAutoFit/>
          </a:bodyPr>
          <a:lstStyle/>
          <a:p>
            <a:pPr marL="285750" indent="-285750">
              <a:buFont typeface="Arial" panose="020B0604020202020204" pitchFamily="34" charset="0"/>
              <a:buChar char="•"/>
            </a:pPr>
            <a:r>
              <a:rPr lang="en-US" sz="2400" dirty="0"/>
              <a:t>Climate dynamics refers to the complex, interrelated processes that govern the Earth's climate system.</a:t>
            </a:r>
            <a:endParaRPr lang="en-US" sz="2400" dirty="0">
              <a:latin typeface="Times New Roman" panose="02020603050405020304" pitchFamily="18" charset="0"/>
              <a:cs typeface="Times New Roman" panose="02020603050405020304" pitchFamily="18" charset="0"/>
            </a:endParaRPr>
          </a:p>
        </p:txBody>
      </p:sp>
      <p:pic>
        <p:nvPicPr>
          <p:cNvPr id="17" name="Picture 2" descr="World Atmospheric Pressure Map - State Map">
            <a:extLst>
              <a:ext uri="{FF2B5EF4-FFF2-40B4-BE49-F238E27FC236}">
                <a16:creationId xmlns:a16="http://schemas.microsoft.com/office/drawing/2014/main" id="{ED9D22F1-02A9-4A87-AFB7-6DD1C92A9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081"/>
          <a:stretch/>
        </p:blipFill>
        <p:spPr bwMode="auto">
          <a:xfrm>
            <a:off x="6349218" y="2353235"/>
            <a:ext cx="5687655" cy="38201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0B7197E-BE8B-45B1-8285-EBB999017606}"/>
              </a:ext>
            </a:extLst>
          </p:cNvPr>
          <p:cNvGrpSpPr/>
          <p:nvPr/>
        </p:nvGrpSpPr>
        <p:grpSpPr>
          <a:xfrm>
            <a:off x="576433" y="2205873"/>
            <a:ext cx="5175555" cy="3791330"/>
            <a:chOff x="576432" y="3043569"/>
            <a:chExt cx="4854127" cy="3130172"/>
          </a:xfrm>
        </p:grpSpPr>
        <p:sp>
          <p:nvSpPr>
            <p:cNvPr id="18" name="Oval 17">
              <a:extLst>
                <a:ext uri="{FF2B5EF4-FFF2-40B4-BE49-F238E27FC236}">
                  <a16:creationId xmlns:a16="http://schemas.microsoft.com/office/drawing/2014/main" id="{AB1553F1-155D-445F-9C5B-5A60ADBC7D5C}"/>
                </a:ext>
              </a:extLst>
            </p:cNvPr>
            <p:cNvSpPr/>
            <p:nvPr/>
          </p:nvSpPr>
          <p:spPr>
            <a:xfrm>
              <a:off x="767408" y="3184337"/>
              <a:ext cx="4536504" cy="29809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Oval 19">
              <a:extLst>
                <a:ext uri="{FF2B5EF4-FFF2-40B4-BE49-F238E27FC236}">
                  <a16:creationId xmlns:a16="http://schemas.microsoft.com/office/drawing/2014/main" id="{93CC6CE1-9505-403E-AE98-E50E290C2FAF}"/>
                </a:ext>
              </a:extLst>
            </p:cNvPr>
            <p:cNvSpPr/>
            <p:nvPr/>
          </p:nvSpPr>
          <p:spPr>
            <a:xfrm rot="19585027">
              <a:off x="3485561" y="5452509"/>
              <a:ext cx="1665671" cy="700754"/>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Cryosphere</a:t>
              </a:r>
              <a:endParaRPr lang="de-DE" dirty="0">
                <a:solidFill>
                  <a:schemeClr val="tx1"/>
                </a:solidFill>
              </a:endParaRPr>
            </a:p>
          </p:txBody>
        </p:sp>
        <p:sp>
          <p:nvSpPr>
            <p:cNvPr id="21" name="Oval 20">
              <a:extLst>
                <a:ext uri="{FF2B5EF4-FFF2-40B4-BE49-F238E27FC236}">
                  <a16:creationId xmlns:a16="http://schemas.microsoft.com/office/drawing/2014/main" id="{7B4BF818-3A8F-4E6B-9A43-B60A20C7B4E2}"/>
                </a:ext>
              </a:extLst>
            </p:cNvPr>
            <p:cNvSpPr/>
            <p:nvPr/>
          </p:nvSpPr>
          <p:spPr>
            <a:xfrm>
              <a:off x="1919536" y="3043569"/>
              <a:ext cx="2063631" cy="61473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Atmosphere</a:t>
              </a:r>
              <a:endParaRPr lang="de-DE" dirty="0">
                <a:solidFill>
                  <a:schemeClr val="tx1"/>
                </a:solidFill>
              </a:endParaRPr>
            </a:p>
          </p:txBody>
        </p:sp>
        <p:sp>
          <p:nvSpPr>
            <p:cNvPr id="22" name="Oval 21">
              <a:extLst>
                <a:ext uri="{FF2B5EF4-FFF2-40B4-BE49-F238E27FC236}">
                  <a16:creationId xmlns:a16="http://schemas.microsoft.com/office/drawing/2014/main" id="{77DDBBAB-CB49-47CE-944D-5C127C7BC013}"/>
                </a:ext>
              </a:extLst>
            </p:cNvPr>
            <p:cNvSpPr/>
            <p:nvPr/>
          </p:nvSpPr>
          <p:spPr>
            <a:xfrm rot="16200000">
              <a:off x="22064" y="4203852"/>
              <a:ext cx="1723471" cy="614735"/>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Biosphere</a:t>
              </a:r>
              <a:endParaRPr lang="de-DE" dirty="0">
                <a:solidFill>
                  <a:schemeClr val="tx1"/>
                </a:solidFill>
              </a:endParaRPr>
            </a:p>
          </p:txBody>
        </p:sp>
        <p:sp>
          <p:nvSpPr>
            <p:cNvPr id="23" name="Oval 22">
              <a:extLst>
                <a:ext uri="{FF2B5EF4-FFF2-40B4-BE49-F238E27FC236}">
                  <a16:creationId xmlns:a16="http://schemas.microsoft.com/office/drawing/2014/main" id="{9D88F78E-C01C-4DCC-87F8-67FB8C79F4E8}"/>
                </a:ext>
              </a:extLst>
            </p:cNvPr>
            <p:cNvSpPr/>
            <p:nvPr/>
          </p:nvSpPr>
          <p:spPr>
            <a:xfrm rot="710675">
              <a:off x="1184134" y="5559006"/>
              <a:ext cx="1851181" cy="614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Hydrosphere</a:t>
              </a:r>
              <a:endParaRPr lang="de-DE" dirty="0">
                <a:solidFill>
                  <a:schemeClr val="tx1"/>
                </a:solidFill>
              </a:endParaRPr>
            </a:p>
          </p:txBody>
        </p:sp>
        <p:sp>
          <p:nvSpPr>
            <p:cNvPr id="24" name="Oval 23">
              <a:extLst>
                <a:ext uri="{FF2B5EF4-FFF2-40B4-BE49-F238E27FC236}">
                  <a16:creationId xmlns:a16="http://schemas.microsoft.com/office/drawing/2014/main" id="{4915AA99-B7E0-4869-822B-D569F65A3026}"/>
                </a:ext>
              </a:extLst>
            </p:cNvPr>
            <p:cNvSpPr/>
            <p:nvPr/>
          </p:nvSpPr>
          <p:spPr>
            <a:xfrm rot="15620051">
              <a:off x="4262191" y="4099216"/>
              <a:ext cx="1635981" cy="70075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Lithosphere</a:t>
              </a:r>
              <a:endParaRPr lang="de-DE" dirty="0">
                <a:solidFill>
                  <a:schemeClr val="tx1"/>
                </a:solidFill>
              </a:endParaRPr>
            </a:p>
          </p:txBody>
        </p:sp>
      </p:grpSp>
      <p:sp>
        <p:nvSpPr>
          <p:cNvPr id="26" name="Rectangle 25">
            <a:extLst>
              <a:ext uri="{FF2B5EF4-FFF2-40B4-BE49-F238E27FC236}">
                <a16:creationId xmlns:a16="http://schemas.microsoft.com/office/drawing/2014/main" id="{B5942B34-A7CC-4A68-9982-081250B5AEFF}"/>
              </a:ext>
            </a:extLst>
          </p:cNvPr>
          <p:cNvSpPr/>
          <p:nvPr/>
        </p:nvSpPr>
        <p:spPr>
          <a:xfrm>
            <a:off x="9696400" y="4005064"/>
            <a:ext cx="288032"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64337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p:txBody>
          <a:bodyPr/>
          <a:lstStyle/>
          <a:p>
            <a:r>
              <a:rPr lang="de-DE" dirty="0"/>
              <a:t>Wavelet Transform- Temp</a:t>
            </a:r>
          </a:p>
        </p:txBody>
      </p:sp>
      <p:pic>
        <p:nvPicPr>
          <p:cNvPr id="4" name="Picture 3">
            <a:extLst>
              <a:ext uri="{FF2B5EF4-FFF2-40B4-BE49-F238E27FC236}">
                <a16:creationId xmlns:a16="http://schemas.microsoft.com/office/drawing/2014/main" id="{BBC56E69-DC92-4282-9BC0-9F045CC58C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392" y="1222828"/>
            <a:ext cx="7704856" cy="5136570"/>
          </a:xfrm>
          <a:prstGeom prst="rect">
            <a:avLst/>
          </a:prstGeom>
        </p:spPr>
      </p:pic>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extLst>
              <p:ext uri="{D42A27DB-BD31-4B8C-83A1-F6EECF244321}">
                <p14:modId xmlns:p14="http://schemas.microsoft.com/office/powerpoint/2010/main" val="1572926064"/>
              </p:ext>
            </p:extLst>
          </p:nvPr>
        </p:nvGraphicFramePr>
        <p:xfrm>
          <a:off x="612482" y="6326320"/>
          <a:ext cx="11602325" cy="55906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906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6" name="TextBox 5">
            <a:extLst>
              <a:ext uri="{FF2B5EF4-FFF2-40B4-BE49-F238E27FC236}">
                <a16:creationId xmlns:a16="http://schemas.microsoft.com/office/drawing/2014/main" id="{2ABF9DEC-A390-47CA-9FA2-F1878F763F25}"/>
              </a:ext>
            </a:extLst>
          </p:cNvPr>
          <p:cNvSpPr txBox="1"/>
          <p:nvPr/>
        </p:nvSpPr>
        <p:spPr>
          <a:xfrm>
            <a:off x="8688288" y="2599624"/>
            <a:ext cx="3824011" cy="1200329"/>
          </a:xfrm>
          <a:prstGeom prst="rect">
            <a:avLst/>
          </a:prstGeom>
          <a:noFill/>
        </p:spPr>
        <p:txBody>
          <a:bodyPr wrap="square">
            <a:spAutoFit/>
          </a:bodyPr>
          <a:lstStyle/>
          <a:p>
            <a:r>
              <a:rPr lang="de-DE" sz="2400" dirty="0"/>
              <a:t>Annomalies detected </a:t>
            </a:r>
          </a:p>
          <a:p>
            <a:pPr marL="342900" indent="-342900">
              <a:buFontTx/>
              <a:buChar char="-"/>
            </a:pPr>
            <a:r>
              <a:rPr lang="de-DE" sz="2400" dirty="0"/>
              <a:t>1975-1980 -low </a:t>
            </a:r>
          </a:p>
          <a:p>
            <a:pPr marL="342900" indent="-342900">
              <a:buFontTx/>
              <a:buChar char="-"/>
            </a:pPr>
            <a:r>
              <a:rPr lang="de-DE" sz="2400" dirty="0"/>
              <a:t>2013-2017 - high</a:t>
            </a:r>
          </a:p>
        </p:txBody>
      </p:sp>
    </p:spTree>
    <p:extLst>
      <p:ext uri="{BB962C8B-B14F-4D97-AF65-F5344CB8AC3E}">
        <p14:creationId xmlns:p14="http://schemas.microsoft.com/office/powerpoint/2010/main" val="106303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a:xfrm>
            <a:off x="303326" y="142613"/>
            <a:ext cx="10515600" cy="1245584"/>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lag: 4 months, Maximum correlation: 0.03</a:t>
            </a:r>
            <a:r>
              <a:rPr kumimoji="0" lang="de-DE" altLang="de-DE"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de-DE" altLang="de-DE" sz="6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nvGraphicFramePr>
        <p:xfrm>
          <a:off x="612482" y="6326320"/>
          <a:ext cx="11602325" cy="55906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906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10" name="Rectangle 1">
            <a:extLst>
              <a:ext uri="{FF2B5EF4-FFF2-40B4-BE49-F238E27FC236}">
                <a16:creationId xmlns:a16="http://schemas.microsoft.com/office/drawing/2014/main" id="{4814034F-6371-4E0B-A764-5C869D00095A}"/>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10F581A3-DD51-4092-BB21-2080CD821D71}"/>
              </a:ext>
            </a:extLst>
          </p:cNvPr>
          <p:cNvPicPr>
            <a:picLocks noChangeAspect="1"/>
          </p:cNvPicPr>
          <p:nvPr/>
        </p:nvPicPr>
        <p:blipFill rotWithShape="1">
          <a:blip r:embed="rId2">
            <a:extLst>
              <a:ext uri="{28A0092B-C50C-407E-A947-70E740481C1C}">
                <a14:useLocalDpi xmlns:a14="http://schemas.microsoft.com/office/drawing/2010/main" val="0"/>
              </a:ext>
            </a:extLst>
          </a:blip>
          <a:srcRect l="6885" t="7476" r="8774" b="2471"/>
          <a:stretch/>
        </p:blipFill>
        <p:spPr>
          <a:xfrm>
            <a:off x="1199456" y="1296455"/>
            <a:ext cx="9259430" cy="4943282"/>
          </a:xfrm>
          <a:prstGeom prst="rect">
            <a:avLst/>
          </a:prstGeom>
        </p:spPr>
      </p:pic>
    </p:spTree>
    <p:extLst>
      <p:ext uri="{BB962C8B-B14F-4D97-AF65-F5344CB8AC3E}">
        <p14:creationId xmlns:p14="http://schemas.microsoft.com/office/powerpoint/2010/main" val="389140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a:xfrm>
            <a:off x="303326" y="136526"/>
            <a:ext cx="10515600" cy="125167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lag: 9 months , Maximum correlation: 0.11</a:t>
            </a:r>
            <a:r>
              <a:rPr kumimoji="0" lang="de-DE" altLang="de-DE"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de-DE" altLang="de-DE" sz="6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nvGraphicFramePr>
        <p:xfrm>
          <a:off x="612482" y="6326320"/>
          <a:ext cx="11602325" cy="55906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906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10" name="Picture 9">
            <a:extLst>
              <a:ext uri="{FF2B5EF4-FFF2-40B4-BE49-F238E27FC236}">
                <a16:creationId xmlns:a16="http://schemas.microsoft.com/office/drawing/2014/main" id="{1700B2CE-6881-4E3F-8B3A-3F4BADB48A37}"/>
              </a:ext>
            </a:extLst>
          </p:cNvPr>
          <p:cNvPicPr>
            <a:picLocks noChangeAspect="1"/>
          </p:cNvPicPr>
          <p:nvPr/>
        </p:nvPicPr>
        <p:blipFill rotWithShape="1">
          <a:blip r:embed="rId2">
            <a:extLst>
              <a:ext uri="{28A0092B-C50C-407E-A947-70E740481C1C}">
                <a14:useLocalDpi xmlns:a14="http://schemas.microsoft.com/office/drawing/2010/main" val="0"/>
              </a:ext>
            </a:extLst>
          </a:blip>
          <a:srcRect l="6885" t="7476" r="8657" b="3932"/>
          <a:stretch/>
        </p:blipFill>
        <p:spPr>
          <a:xfrm>
            <a:off x="983432" y="1330301"/>
            <a:ext cx="9505056" cy="4985170"/>
          </a:xfrm>
          <a:prstGeom prst="rect">
            <a:avLst/>
          </a:prstGeom>
        </p:spPr>
      </p:pic>
    </p:spTree>
    <p:extLst>
      <p:ext uri="{BB962C8B-B14F-4D97-AF65-F5344CB8AC3E}">
        <p14:creationId xmlns:p14="http://schemas.microsoft.com/office/powerpoint/2010/main" val="218226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a:xfrm>
            <a:off x="303326" y="134224"/>
            <a:ext cx="10515600" cy="1253973"/>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lag: 5 months, Maximum correlation: 0.09</a:t>
            </a:r>
            <a:r>
              <a:rPr kumimoji="0" lang="de-DE" altLang="de-DE"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de-DE" altLang="de-DE"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nvGraphicFramePr>
        <p:xfrm>
          <a:off x="612482" y="6326320"/>
          <a:ext cx="11602325" cy="55906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906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8" name="Picture 7">
            <a:extLst>
              <a:ext uri="{FF2B5EF4-FFF2-40B4-BE49-F238E27FC236}">
                <a16:creationId xmlns:a16="http://schemas.microsoft.com/office/drawing/2014/main" id="{180C27C0-3199-43C4-B7FD-A470CCC3D9B4}"/>
              </a:ext>
            </a:extLst>
          </p:cNvPr>
          <p:cNvPicPr>
            <a:picLocks noChangeAspect="1"/>
          </p:cNvPicPr>
          <p:nvPr/>
        </p:nvPicPr>
        <p:blipFill rotWithShape="1">
          <a:blip r:embed="rId2">
            <a:extLst>
              <a:ext uri="{28A0092B-C50C-407E-A947-70E740481C1C}">
                <a14:useLocalDpi xmlns:a14="http://schemas.microsoft.com/office/drawing/2010/main" val="0"/>
              </a:ext>
            </a:extLst>
          </a:blip>
          <a:srcRect l="8066" t="7476" r="8066" b="3932"/>
          <a:stretch/>
        </p:blipFill>
        <p:spPr>
          <a:xfrm>
            <a:off x="848672" y="1329679"/>
            <a:ext cx="9279776" cy="4907634"/>
          </a:xfrm>
          <a:prstGeom prst="rect">
            <a:avLst/>
          </a:prstGeom>
        </p:spPr>
      </p:pic>
    </p:spTree>
    <p:extLst>
      <p:ext uri="{BB962C8B-B14F-4D97-AF65-F5344CB8AC3E}">
        <p14:creationId xmlns:p14="http://schemas.microsoft.com/office/powerpoint/2010/main" val="3296698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lag: 11 months, Maximum correlation: 0.05</a:t>
            </a:r>
            <a:r>
              <a:rPr kumimoji="0" lang="de-DE" altLang="de-DE"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de-DE" altLang="de-DE" sz="7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nvGraphicFramePr>
        <p:xfrm>
          <a:off x="612482" y="6326320"/>
          <a:ext cx="11602325" cy="55906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906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10" name="Picture 9">
            <a:extLst>
              <a:ext uri="{FF2B5EF4-FFF2-40B4-BE49-F238E27FC236}">
                <a16:creationId xmlns:a16="http://schemas.microsoft.com/office/drawing/2014/main" id="{EE77312F-FA7A-41DD-AE20-E369FF9DCF3E}"/>
              </a:ext>
            </a:extLst>
          </p:cNvPr>
          <p:cNvPicPr>
            <a:picLocks noChangeAspect="1"/>
          </p:cNvPicPr>
          <p:nvPr/>
        </p:nvPicPr>
        <p:blipFill rotWithShape="1">
          <a:blip r:embed="rId2">
            <a:extLst>
              <a:ext uri="{28A0092B-C50C-407E-A947-70E740481C1C}">
                <a14:useLocalDpi xmlns:a14="http://schemas.microsoft.com/office/drawing/2010/main" val="0"/>
              </a:ext>
            </a:extLst>
          </a:blip>
          <a:srcRect l="7475" t="7476" r="8657" b="2472"/>
          <a:stretch/>
        </p:blipFill>
        <p:spPr>
          <a:xfrm>
            <a:off x="1127448" y="1268760"/>
            <a:ext cx="9254598" cy="4968552"/>
          </a:xfrm>
          <a:prstGeom prst="rect">
            <a:avLst/>
          </a:prstGeom>
        </p:spPr>
      </p:pic>
    </p:spTree>
    <p:extLst>
      <p:ext uri="{BB962C8B-B14F-4D97-AF65-F5344CB8AC3E}">
        <p14:creationId xmlns:p14="http://schemas.microsoft.com/office/powerpoint/2010/main" val="4219948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656D4-4329-4761-A740-6D272F8F83D8}"/>
              </a:ext>
            </a:extLst>
          </p:cNvPr>
          <p:cNvSpPr>
            <a:spLocks noGrp="1"/>
          </p:cNvSpPr>
          <p:nvPr>
            <p:ph type="title"/>
          </p:nvPr>
        </p:nvSpPr>
        <p:spPr>
          <a:xfrm>
            <a:off x="303326" y="136526"/>
            <a:ext cx="10515600" cy="1251671"/>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lag: 1 months, Maximum correlation: 0.04</a:t>
            </a:r>
            <a:r>
              <a:rPr kumimoji="0" lang="de-DE" altLang="de-DE"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de-DE" altLang="de-DE" sz="7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C7AE1841-D1FE-41E0-B6BD-8BF8639D1651}"/>
              </a:ext>
            </a:extLst>
          </p:cNvPr>
          <p:cNvGraphicFramePr>
            <a:graphicFrameLocks noGrp="1"/>
          </p:cNvGraphicFramePr>
          <p:nvPr>
            <p:extLst>
              <p:ext uri="{D42A27DB-BD31-4B8C-83A1-F6EECF244321}">
                <p14:modId xmlns:p14="http://schemas.microsoft.com/office/powerpoint/2010/main" val="1720710100"/>
              </p:ext>
            </p:extLst>
          </p:nvPr>
        </p:nvGraphicFramePr>
        <p:xfrm>
          <a:off x="612482" y="6316910"/>
          <a:ext cx="11602325" cy="56847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6847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4" name="Picture 3">
            <a:extLst>
              <a:ext uri="{FF2B5EF4-FFF2-40B4-BE49-F238E27FC236}">
                <a16:creationId xmlns:a16="http://schemas.microsoft.com/office/drawing/2014/main" id="{B4D2B299-1C2A-43E8-AFCB-F2FEBF61F215}"/>
              </a:ext>
            </a:extLst>
          </p:cNvPr>
          <p:cNvPicPr>
            <a:picLocks noChangeAspect="1"/>
          </p:cNvPicPr>
          <p:nvPr/>
        </p:nvPicPr>
        <p:blipFill rotWithShape="1">
          <a:blip r:embed="rId2">
            <a:extLst>
              <a:ext uri="{28A0092B-C50C-407E-A947-70E740481C1C}">
                <a14:useLocalDpi xmlns:a14="http://schemas.microsoft.com/office/drawing/2010/main" val="0"/>
              </a:ext>
            </a:extLst>
          </a:blip>
          <a:srcRect l="7475" t="7476" r="8067" b="3932"/>
          <a:stretch/>
        </p:blipFill>
        <p:spPr>
          <a:xfrm>
            <a:off x="911424" y="1289908"/>
            <a:ext cx="9433048" cy="4947403"/>
          </a:xfrm>
          <a:prstGeom prst="rect">
            <a:avLst/>
          </a:prstGeom>
        </p:spPr>
      </p:pic>
    </p:spTree>
    <p:extLst>
      <p:ext uri="{BB962C8B-B14F-4D97-AF65-F5344CB8AC3E}">
        <p14:creationId xmlns:p14="http://schemas.microsoft.com/office/powerpoint/2010/main" val="2612998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9EFC6-B8DD-412B-8A9F-9534969E5DAB}"/>
              </a:ext>
            </a:extLst>
          </p:cNvPr>
          <p:cNvSpPr>
            <a:spLocks noGrp="1"/>
          </p:cNvSpPr>
          <p:nvPr>
            <p:ph type="title"/>
          </p:nvPr>
        </p:nvSpPr>
        <p:spPr/>
        <p:txBody>
          <a:bodyPr/>
          <a:lstStyle/>
          <a:p>
            <a:r>
              <a:rPr lang="en-US" dirty="0"/>
              <a:t>Copula </a:t>
            </a:r>
            <a:endParaRPr lang="de-DE" dirty="0"/>
          </a:p>
        </p:txBody>
      </p:sp>
      <p:pic>
        <p:nvPicPr>
          <p:cNvPr id="5" name="Picture 4">
            <a:extLst>
              <a:ext uri="{FF2B5EF4-FFF2-40B4-BE49-F238E27FC236}">
                <a16:creationId xmlns:a16="http://schemas.microsoft.com/office/drawing/2014/main" id="{1A2B8E17-38CC-431A-A8B8-1151459DB0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9456" y="1257971"/>
            <a:ext cx="7560840" cy="5054591"/>
          </a:xfrm>
          <a:prstGeom prst="rect">
            <a:avLst/>
          </a:prstGeom>
        </p:spPr>
      </p:pic>
      <p:graphicFrame>
        <p:nvGraphicFramePr>
          <p:cNvPr id="6" name="Table 5">
            <a:extLst>
              <a:ext uri="{FF2B5EF4-FFF2-40B4-BE49-F238E27FC236}">
                <a16:creationId xmlns:a16="http://schemas.microsoft.com/office/drawing/2014/main" id="{511EC9BF-7A5D-45F3-89FC-48542CDC610D}"/>
              </a:ext>
            </a:extLst>
          </p:cNvPr>
          <p:cNvGraphicFramePr>
            <a:graphicFrameLocks noGrp="1"/>
          </p:cNvGraphicFramePr>
          <p:nvPr>
            <p:extLst>
              <p:ext uri="{D42A27DB-BD31-4B8C-83A1-F6EECF244321}">
                <p14:modId xmlns:p14="http://schemas.microsoft.com/office/powerpoint/2010/main" val="1172471072"/>
              </p:ext>
            </p:extLst>
          </p:nvPr>
        </p:nvGraphicFramePr>
        <p:xfrm>
          <a:off x="612482" y="6316910"/>
          <a:ext cx="11602325" cy="568474"/>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68474">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Tree>
    <p:extLst>
      <p:ext uri="{BB962C8B-B14F-4D97-AF65-F5344CB8AC3E}">
        <p14:creationId xmlns:p14="http://schemas.microsoft.com/office/powerpoint/2010/main" val="3935023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39EFC6-B8DD-412B-8A9F-9534969E5DAB}"/>
              </a:ext>
            </a:extLst>
          </p:cNvPr>
          <p:cNvSpPr>
            <a:spLocks noGrp="1"/>
          </p:cNvSpPr>
          <p:nvPr>
            <p:ph type="title"/>
          </p:nvPr>
        </p:nvSpPr>
        <p:spPr/>
        <p:txBody>
          <a:bodyPr/>
          <a:lstStyle/>
          <a:p>
            <a:r>
              <a:rPr lang="en-US" dirty="0"/>
              <a:t>Copula </a:t>
            </a:r>
            <a:endParaRPr lang="de-DE" dirty="0"/>
          </a:p>
        </p:txBody>
      </p:sp>
      <p:graphicFrame>
        <p:nvGraphicFramePr>
          <p:cNvPr id="6" name="Table 5">
            <a:extLst>
              <a:ext uri="{FF2B5EF4-FFF2-40B4-BE49-F238E27FC236}">
                <a16:creationId xmlns:a16="http://schemas.microsoft.com/office/drawing/2014/main" id="{511EC9BF-7A5D-45F3-89FC-48542CDC610D}"/>
              </a:ext>
            </a:extLst>
          </p:cNvPr>
          <p:cNvGraphicFramePr>
            <a:graphicFrameLocks noGrp="1"/>
          </p:cNvGraphicFramePr>
          <p:nvPr>
            <p:extLst>
              <p:ext uri="{D42A27DB-BD31-4B8C-83A1-F6EECF244321}">
                <p14:modId xmlns:p14="http://schemas.microsoft.com/office/powerpoint/2010/main" val="3711801778"/>
              </p:ext>
            </p:extLst>
          </p:nvPr>
        </p:nvGraphicFramePr>
        <p:xfrm>
          <a:off x="612482" y="6333688"/>
          <a:ext cx="11602325" cy="551696"/>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1696">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4" name="Picture 3">
            <a:extLst>
              <a:ext uri="{FF2B5EF4-FFF2-40B4-BE49-F238E27FC236}">
                <a16:creationId xmlns:a16="http://schemas.microsoft.com/office/drawing/2014/main" id="{C6DB0A1C-77C4-427B-BF67-0336CD008D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48" t="9051" r="15154"/>
          <a:stretch/>
        </p:blipFill>
        <p:spPr>
          <a:xfrm>
            <a:off x="551385" y="1296904"/>
            <a:ext cx="11127272" cy="5020006"/>
          </a:xfrm>
          <a:prstGeom prst="rect">
            <a:avLst/>
          </a:prstGeom>
        </p:spPr>
      </p:pic>
    </p:spTree>
    <p:extLst>
      <p:ext uri="{BB962C8B-B14F-4D97-AF65-F5344CB8AC3E}">
        <p14:creationId xmlns:p14="http://schemas.microsoft.com/office/powerpoint/2010/main" val="1525787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656A6-C226-44C5-AE6C-E476FD1AA0C5}"/>
              </a:ext>
            </a:extLst>
          </p:cNvPr>
          <p:cNvSpPr>
            <a:spLocks noGrp="1"/>
          </p:cNvSpPr>
          <p:nvPr>
            <p:ph type="title"/>
          </p:nvPr>
        </p:nvSpPr>
        <p:spPr/>
        <p:txBody>
          <a:bodyPr/>
          <a:lstStyle/>
          <a:p>
            <a:r>
              <a:rPr lang="de-DE" dirty="0"/>
              <a:t>Forcast based on hitorical data -LSTM </a:t>
            </a:r>
          </a:p>
        </p:txBody>
      </p:sp>
      <p:pic>
        <p:nvPicPr>
          <p:cNvPr id="11" name="Picture 10">
            <a:extLst>
              <a:ext uri="{FF2B5EF4-FFF2-40B4-BE49-F238E27FC236}">
                <a16:creationId xmlns:a16="http://schemas.microsoft.com/office/drawing/2014/main" id="{251F4DC5-565F-4672-AEDC-96AAD1B92AB6}"/>
              </a:ext>
            </a:extLst>
          </p:cNvPr>
          <p:cNvPicPr>
            <a:picLocks noChangeAspect="1"/>
          </p:cNvPicPr>
          <p:nvPr/>
        </p:nvPicPr>
        <p:blipFill rotWithShape="1">
          <a:blip r:embed="rId2">
            <a:extLst>
              <a:ext uri="{28A0092B-C50C-407E-A947-70E740481C1C}">
                <a14:useLocalDpi xmlns:a14="http://schemas.microsoft.com/office/drawing/2010/main" val="0"/>
              </a:ext>
            </a:extLst>
          </a:blip>
          <a:srcRect l="9044" t="7475" r="8269" b="5114"/>
          <a:stretch/>
        </p:blipFill>
        <p:spPr>
          <a:xfrm>
            <a:off x="3697632" y="1242212"/>
            <a:ext cx="8196853" cy="4332622"/>
          </a:xfrm>
          <a:prstGeom prst="rect">
            <a:avLst/>
          </a:prstGeom>
        </p:spPr>
      </p:pic>
      <p:graphicFrame>
        <p:nvGraphicFramePr>
          <p:cNvPr id="5" name="Table 4">
            <a:extLst>
              <a:ext uri="{FF2B5EF4-FFF2-40B4-BE49-F238E27FC236}">
                <a16:creationId xmlns:a16="http://schemas.microsoft.com/office/drawing/2014/main" id="{189C3CA8-08F5-4976-A6D4-680D8A7484D6}"/>
              </a:ext>
            </a:extLst>
          </p:cNvPr>
          <p:cNvGraphicFramePr>
            <a:graphicFrameLocks noGrp="1"/>
          </p:cNvGraphicFramePr>
          <p:nvPr>
            <p:extLst>
              <p:ext uri="{D42A27DB-BD31-4B8C-83A1-F6EECF244321}">
                <p14:modId xmlns:p14="http://schemas.microsoft.com/office/powerpoint/2010/main" val="1294068145"/>
              </p:ext>
            </p:extLst>
          </p:nvPr>
        </p:nvGraphicFramePr>
        <p:xfrm>
          <a:off x="612482" y="6333688"/>
          <a:ext cx="11602325" cy="551696"/>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1696">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2" name="Rectangle 1">
            <a:extLst>
              <a:ext uri="{FF2B5EF4-FFF2-40B4-BE49-F238E27FC236}">
                <a16:creationId xmlns:a16="http://schemas.microsoft.com/office/drawing/2014/main" id="{BDF93B6F-9AC9-4276-81F0-5895F3C1681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dirty="0">
                <a:ln>
                  <a:noFill/>
                </a:ln>
                <a:solidFill>
                  <a:schemeClr val="tx1"/>
                </a:solidFill>
                <a:effectLst/>
                <a:latin typeface="var(--jp-code-font-family)"/>
              </a:rPr>
              <a:t>Mean Squared Error: 0.01 R^2 Score: 0.82</a:t>
            </a:r>
            <a:r>
              <a:rPr kumimoji="0" lang="de-DE" altLang="de-DE" sz="8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0835A670-3D40-4320-91AB-A58B8F042E0E}"/>
              </a:ext>
            </a:extLst>
          </p:cNvPr>
          <p:cNvSpPr txBox="1"/>
          <p:nvPr/>
        </p:nvSpPr>
        <p:spPr>
          <a:xfrm>
            <a:off x="407368" y="5367906"/>
            <a:ext cx="6178492"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tx1"/>
                </a:solidFill>
                <a:effectLst/>
                <a:latin typeface="var(--jp-code-font-family)"/>
              </a:rPr>
              <a:t>Mean Squared Error: 0.01</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a:ln>
                  <a:noFill/>
                </a:ln>
                <a:solidFill>
                  <a:schemeClr val="tx1"/>
                </a:solidFill>
                <a:effectLst/>
                <a:latin typeface="var(--jp-code-font-family)"/>
              </a:rPr>
              <a:t> R^2 Score: 0.82</a:t>
            </a:r>
            <a:r>
              <a:rPr kumimoji="0" lang="de-DE" altLang="de-DE" sz="2000" b="0" i="0" u="none" strike="noStrike" cap="none" normalizeH="0" baseline="0" dirty="0">
                <a:ln>
                  <a:noFill/>
                </a:ln>
                <a:solidFill>
                  <a:schemeClr val="tx1"/>
                </a:solidFill>
                <a:effectLst/>
              </a:rPr>
              <a:t> </a:t>
            </a:r>
            <a:endParaRPr kumimoji="0" lang="de-DE" altLang="de-DE" sz="5400" b="0" i="0" u="none" strike="noStrike" cap="none" normalizeH="0" baseline="0" dirty="0">
              <a:ln>
                <a:noFill/>
              </a:ln>
              <a:solidFill>
                <a:schemeClr val="tx1"/>
              </a:solidFill>
              <a:effectLst/>
              <a:latin typeface="Arial" panose="020B0604020202020204" pitchFamily="34" charset="0"/>
            </a:endParaRPr>
          </a:p>
        </p:txBody>
      </p:sp>
      <p:pic>
        <p:nvPicPr>
          <p:cNvPr id="9" name="Content Placeholder 4">
            <a:extLst>
              <a:ext uri="{FF2B5EF4-FFF2-40B4-BE49-F238E27FC236}">
                <a16:creationId xmlns:a16="http://schemas.microsoft.com/office/drawing/2014/main" id="{F359C0E7-CCBA-437E-AF30-B7C4123B3C9E}"/>
              </a:ext>
            </a:extLst>
          </p:cNvPr>
          <p:cNvPicPr>
            <a:picLocks noChangeAspect="1"/>
          </p:cNvPicPr>
          <p:nvPr/>
        </p:nvPicPr>
        <p:blipFill rotWithShape="1">
          <a:blip r:embed="rId3">
            <a:extLst>
              <a:ext uri="{28A0092B-C50C-407E-A947-70E740481C1C}">
                <a14:useLocalDpi xmlns:a14="http://schemas.microsoft.com/office/drawing/2010/main" val="0"/>
              </a:ext>
            </a:extLst>
          </a:blip>
          <a:srcRect l="8274" t="6619" r="9811" b="4019"/>
          <a:stretch/>
        </p:blipFill>
        <p:spPr bwMode="auto">
          <a:xfrm>
            <a:off x="407368" y="1283166"/>
            <a:ext cx="7574350" cy="4084740"/>
          </a:xfrm>
          <a:prstGeom prst="rect">
            <a:avLst/>
          </a:prstGeom>
        </p:spPr>
      </p:pic>
    </p:spTree>
    <p:extLst>
      <p:ext uri="{BB962C8B-B14F-4D97-AF65-F5344CB8AC3E}">
        <p14:creationId xmlns:p14="http://schemas.microsoft.com/office/powerpoint/2010/main" val="972981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0A14A3-B409-4416-86F9-98FB2E715B3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937" t="3874" r="7777"/>
          <a:stretch/>
        </p:blipFill>
        <p:spPr>
          <a:xfrm>
            <a:off x="-96687" y="1268760"/>
            <a:ext cx="6192688" cy="4091941"/>
          </a:xfrm>
        </p:spPr>
      </p:pic>
      <p:sp>
        <p:nvSpPr>
          <p:cNvPr id="3" name="Title 2">
            <a:extLst>
              <a:ext uri="{FF2B5EF4-FFF2-40B4-BE49-F238E27FC236}">
                <a16:creationId xmlns:a16="http://schemas.microsoft.com/office/drawing/2014/main" id="{6ED6402C-363C-4E0C-ABAC-52C38F7E4F05}"/>
              </a:ext>
            </a:extLst>
          </p:cNvPr>
          <p:cNvSpPr>
            <a:spLocks noGrp="1"/>
          </p:cNvSpPr>
          <p:nvPr>
            <p:ph type="title"/>
          </p:nvPr>
        </p:nvSpPr>
        <p:spPr/>
        <p:txBody>
          <a:bodyPr/>
          <a:lstStyle/>
          <a:p>
            <a:r>
              <a:rPr lang="en-US" dirty="0"/>
              <a:t>Forecast using climate indices </a:t>
            </a:r>
            <a:endParaRPr lang="de-DE" dirty="0"/>
          </a:p>
        </p:txBody>
      </p:sp>
      <p:pic>
        <p:nvPicPr>
          <p:cNvPr id="7" name="Picture 6">
            <a:extLst>
              <a:ext uri="{FF2B5EF4-FFF2-40B4-BE49-F238E27FC236}">
                <a16:creationId xmlns:a16="http://schemas.microsoft.com/office/drawing/2014/main" id="{FD433DF2-9D30-47C9-86B2-051A04F8E651}"/>
              </a:ext>
            </a:extLst>
          </p:cNvPr>
          <p:cNvPicPr>
            <a:picLocks noChangeAspect="1"/>
          </p:cNvPicPr>
          <p:nvPr/>
        </p:nvPicPr>
        <p:blipFill rotWithShape="1">
          <a:blip r:embed="rId4">
            <a:extLst>
              <a:ext uri="{28A0092B-C50C-407E-A947-70E740481C1C}">
                <a14:useLocalDpi xmlns:a14="http://schemas.microsoft.com/office/drawing/2010/main" val="0"/>
              </a:ext>
            </a:extLst>
          </a:blip>
          <a:srcRect l="5900" t="6126" r="7475" b="2751"/>
          <a:stretch/>
        </p:blipFill>
        <p:spPr>
          <a:xfrm>
            <a:off x="6096000" y="1412776"/>
            <a:ext cx="5951988" cy="3756707"/>
          </a:xfrm>
          <a:prstGeom prst="rect">
            <a:avLst/>
          </a:prstGeom>
        </p:spPr>
      </p:pic>
      <p:sp>
        <p:nvSpPr>
          <p:cNvPr id="9" name="TextBox 8">
            <a:extLst>
              <a:ext uri="{FF2B5EF4-FFF2-40B4-BE49-F238E27FC236}">
                <a16:creationId xmlns:a16="http://schemas.microsoft.com/office/drawing/2014/main" id="{601C46B6-4F46-4680-9DB3-F029FCBB9256}"/>
              </a:ext>
            </a:extLst>
          </p:cNvPr>
          <p:cNvSpPr txBox="1"/>
          <p:nvPr/>
        </p:nvSpPr>
        <p:spPr>
          <a:xfrm>
            <a:off x="767408" y="5136428"/>
            <a:ext cx="2952328" cy="1323439"/>
          </a:xfrm>
          <a:prstGeom prst="rect">
            <a:avLst/>
          </a:prstGeom>
          <a:noFill/>
        </p:spPr>
        <p:txBody>
          <a:bodyPr wrap="square">
            <a:spAutoFit/>
          </a:bodyPr>
          <a:lstStyle/>
          <a:p>
            <a:r>
              <a:rPr lang="en-US" sz="2000" dirty="0"/>
              <a:t>LSTM</a:t>
            </a:r>
          </a:p>
          <a:p>
            <a:pPr rtl="0"/>
            <a:r>
              <a:rPr kumimoji="0" lang="de-DE" altLang="de-DE" sz="2000" b="0" i="0" u="none" strike="noStrike" cap="none" normalizeH="0" baseline="0" dirty="0">
                <a:ln>
                  <a:noFill/>
                </a:ln>
                <a:solidFill>
                  <a:schemeClr val="tx1"/>
                </a:solidFill>
                <a:effectLst/>
                <a:latin typeface="var(--jp-code-font-family)"/>
              </a:rPr>
              <a:t>MSE: 1.5 </a:t>
            </a:r>
          </a:p>
          <a:p>
            <a:pPr rtl="0"/>
            <a:r>
              <a:rPr kumimoji="0" lang="de-DE" altLang="de-DE" sz="2000" b="0" i="0" u="none" strike="noStrike" cap="none" normalizeH="0" baseline="0" dirty="0">
                <a:ln>
                  <a:noFill/>
                </a:ln>
                <a:solidFill>
                  <a:schemeClr val="tx1"/>
                </a:solidFill>
                <a:effectLst/>
                <a:latin typeface="var(--jp-code-font-family)"/>
              </a:rPr>
              <a:t>NSE: -0.39</a:t>
            </a:r>
          </a:p>
          <a:p>
            <a:pPr rtl="0"/>
            <a:r>
              <a:rPr kumimoji="0" lang="de-DE" altLang="de-DE" sz="2000" b="0" i="0" u="none" strike="noStrike" cap="none" normalizeH="0" baseline="0" dirty="0">
                <a:ln>
                  <a:noFill/>
                </a:ln>
                <a:solidFill>
                  <a:schemeClr val="tx1"/>
                </a:solidFill>
                <a:effectLst/>
                <a:latin typeface="var(--jp-code-font-family)"/>
              </a:rPr>
              <a:t> R-squared: -0.39</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EF1CFD83-84F3-4ED9-B17A-568AD92A3375}"/>
              </a:ext>
            </a:extLst>
          </p:cNvPr>
          <p:cNvSpPr txBox="1"/>
          <p:nvPr/>
        </p:nvSpPr>
        <p:spPr>
          <a:xfrm>
            <a:off x="7464152" y="5228761"/>
            <a:ext cx="3816424" cy="1015663"/>
          </a:xfrm>
          <a:prstGeom prst="rect">
            <a:avLst/>
          </a:prstGeom>
          <a:noFill/>
        </p:spPr>
        <p:txBody>
          <a:bodyPr wrap="square">
            <a:spAutoFit/>
          </a:bodyPr>
          <a:lstStyle/>
          <a:p>
            <a:pPr rtl="0"/>
            <a:r>
              <a:rPr lang="en-US" sz="2000" dirty="0"/>
              <a:t>Random Forest</a:t>
            </a:r>
            <a:br>
              <a:rPr lang="en-US" sz="2000" dirty="0"/>
            </a:br>
            <a:r>
              <a:rPr kumimoji="0" lang="de-DE" altLang="de-DE" sz="2000" b="0" i="0" u="none" strike="noStrike" cap="none" normalizeH="0" baseline="0" dirty="0">
                <a:ln>
                  <a:noFill/>
                </a:ln>
                <a:solidFill>
                  <a:schemeClr val="tx1"/>
                </a:solidFill>
                <a:effectLst/>
                <a:latin typeface="var(--jp-code-font-family)"/>
              </a:rPr>
              <a:t>MSE: 0.69 </a:t>
            </a:r>
          </a:p>
          <a:p>
            <a:pPr rtl="0"/>
            <a:r>
              <a:rPr kumimoji="0" lang="de-DE" altLang="de-DE" sz="2000" b="0" i="0" u="none" strike="noStrike" cap="none" normalizeH="0" baseline="0" dirty="0">
                <a:ln>
                  <a:noFill/>
                </a:ln>
                <a:solidFill>
                  <a:schemeClr val="tx1"/>
                </a:solidFill>
                <a:effectLst/>
                <a:latin typeface="var(--jp-code-font-family)"/>
              </a:rPr>
              <a:t>R^2 Score: 0.01</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97F1FCC3-8161-466B-A6C3-59B46DF9CB37}"/>
              </a:ext>
            </a:extLst>
          </p:cNvPr>
          <p:cNvGraphicFramePr>
            <a:graphicFrameLocks noGrp="1"/>
          </p:cNvGraphicFramePr>
          <p:nvPr>
            <p:extLst>
              <p:ext uri="{D42A27DB-BD31-4B8C-83A1-F6EECF244321}">
                <p14:modId xmlns:p14="http://schemas.microsoft.com/office/powerpoint/2010/main" val="460874599"/>
              </p:ext>
            </p:extLst>
          </p:nvPr>
        </p:nvGraphicFramePr>
        <p:xfrm>
          <a:off x="612482" y="6405696"/>
          <a:ext cx="11602325" cy="551696"/>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51696">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Tree>
    <p:extLst>
      <p:ext uri="{BB962C8B-B14F-4D97-AF65-F5344CB8AC3E}">
        <p14:creationId xmlns:p14="http://schemas.microsoft.com/office/powerpoint/2010/main" val="96356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6853-0A50-4C9E-ADDD-015A7523C3A6}"/>
              </a:ext>
            </a:extLst>
          </p:cNvPr>
          <p:cNvSpPr>
            <a:spLocks noGrp="1"/>
          </p:cNvSpPr>
          <p:nvPr>
            <p:ph type="title"/>
          </p:nvPr>
        </p:nvSpPr>
        <p:spPr>
          <a:xfrm>
            <a:off x="303326" y="188640"/>
            <a:ext cx="10515600" cy="1199557"/>
          </a:xfrm>
        </p:spPr>
        <p:txBody>
          <a:bodyPr>
            <a:normAutofit/>
          </a:bodyPr>
          <a:lstStyle/>
          <a:p>
            <a:r>
              <a:rPr lang="de-DE" sz="3200" dirty="0">
                <a:solidFill>
                  <a:schemeClr val="tx1"/>
                </a:solidFill>
                <a:latin typeface="Times New Roman" panose="02020603050405020304" pitchFamily="18" charset="0"/>
                <a:cs typeface="Times New Roman" panose="02020603050405020304" pitchFamily="18" charset="0"/>
              </a:rPr>
              <a:t>Climate Variability and Change</a:t>
            </a:r>
          </a:p>
        </p:txBody>
      </p:sp>
      <p:graphicFrame>
        <p:nvGraphicFramePr>
          <p:cNvPr id="5" name="Table 4">
            <a:extLst>
              <a:ext uri="{FF2B5EF4-FFF2-40B4-BE49-F238E27FC236}">
                <a16:creationId xmlns:a16="http://schemas.microsoft.com/office/drawing/2014/main" id="{4250AA81-0366-4FEA-8DAC-665B35A70B0F}"/>
              </a:ext>
            </a:extLst>
          </p:cNvPr>
          <p:cNvGraphicFramePr>
            <a:graphicFrameLocks noGrp="1"/>
          </p:cNvGraphicFramePr>
          <p:nvPr/>
        </p:nvGraphicFramePr>
        <p:xfrm>
          <a:off x="589675" y="6306072"/>
          <a:ext cx="11568608" cy="548680"/>
        </p:xfrm>
        <a:graphic>
          <a:graphicData uri="http://schemas.openxmlformats.org/drawingml/2006/table">
            <a:tbl>
              <a:tblPr firstRow="1" bandRow="1">
                <a:tableStyleId>{5C22544A-7EE6-4342-B048-85BDC9FD1C3A}</a:tableStyleId>
              </a:tblPr>
              <a:tblGrid>
                <a:gridCol w="1446076">
                  <a:extLst>
                    <a:ext uri="{9D8B030D-6E8A-4147-A177-3AD203B41FA5}">
                      <a16:colId xmlns:a16="http://schemas.microsoft.com/office/drawing/2014/main" val="1661523557"/>
                    </a:ext>
                  </a:extLst>
                </a:gridCol>
                <a:gridCol w="1446076">
                  <a:extLst>
                    <a:ext uri="{9D8B030D-6E8A-4147-A177-3AD203B41FA5}">
                      <a16:colId xmlns:a16="http://schemas.microsoft.com/office/drawing/2014/main" val="2120265813"/>
                    </a:ext>
                  </a:extLst>
                </a:gridCol>
                <a:gridCol w="1446076">
                  <a:extLst>
                    <a:ext uri="{9D8B030D-6E8A-4147-A177-3AD203B41FA5}">
                      <a16:colId xmlns:a16="http://schemas.microsoft.com/office/drawing/2014/main" val="2795027479"/>
                    </a:ext>
                  </a:extLst>
                </a:gridCol>
                <a:gridCol w="1446076">
                  <a:extLst>
                    <a:ext uri="{9D8B030D-6E8A-4147-A177-3AD203B41FA5}">
                      <a16:colId xmlns:a16="http://schemas.microsoft.com/office/drawing/2014/main" val="2835116930"/>
                    </a:ext>
                  </a:extLst>
                </a:gridCol>
                <a:gridCol w="1446076">
                  <a:extLst>
                    <a:ext uri="{9D8B030D-6E8A-4147-A177-3AD203B41FA5}">
                      <a16:colId xmlns:a16="http://schemas.microsoft.com/office/drawing/2014/main" val="2877610046"/>
                    </a:ext>
                  </a:extLst>
                </a:gridCol>
                <a:gridCol w="1446076">
                  <a:extLst>
                    <a:ext uri="{9D8B030D-6E8A-4147-A177-3AD203B41FA5}">
                      <a16:colId xmlns:a16="http://schemas.microsoft.com/office/drawing/2014/main" val="3607235450"/>
                    </a:ext>
                  </a:extLst>
                </a:gridCol>
                <a:gridCol w="1446076">
                  <a:extLst>
                    <a:ext uri="{9D8B030D-6E8A-4147-A177-3AD203B41FA5}">
                      <a16:colId xmlns:a16="http://schemas.microsoft.com/office/drawing/2014/main" val="3221406917"/>
                    </a:ext>
                  </a:extLst>
                </a:gridCol>
                <a:gridCol w="1446076">
                  <a:extLst>
                    <a:ext uri="{9D8B030D-6E8A-4147-A177-3AD203B41FA5}">
                      <a16:colId xmlns:a16="http://schemas.microsoft.com/office/drawing/2014/main" val="646976511"/>
                    </a:ext>
                  </a:extLst>
                </a:gridCol>
              </a:tblGrid>
              <a:tr h="548680">
                <a:tc>
                  <a:txBody>
                    <a:bodyPr/>
                    <a:lstStyle/>
                    <a:p>
                      <a:r>
                        <a:rPr lang="en-US" dirty="0">
                          <a:solidFill>
                            <a:schemeClr val="tx1"/>
                          </a:solidFill>
                          <a:latin typeface="Times New Roman" panose="02020603050405020304" pitchFamily="18" charset="0"/>
                          <a:cs typeface="Times New Roman" panose="02020603050405020304" pitchFamily="18" charset="0"/>
                        </a:rPr>
                        <a:t>Introduction </a:t>
                      </a:r>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Motivation</a:t>
                      </a:r>
                      <a:r>
                        <a:rPr lang="en-US" dirty="0">
                          <a:solidFill>
                            <a:schemeClr val="tx1"/>
                          </a:solidFill>
                          <a:latin typeface="Times New Roman" panose="02020603050405020304" pitchFamily="18" charset="0"/>
                          <a:cs typeface="Times New Roman" panose="02020603050405020304" pitchFamily="18" charset="0"/>
                        </a:rPr>
                        <a:t> </a:t>
                      </a:r>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Objectives</a:t>
                      </a:r>
                      <a:endParaRPr lang="de-DE"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dirty="0">
                          <a:solidFill>
                            <a:schemeClr val="bg1">
                              <a:lumMod val="85000"/>
                            </a:schemeClr>
                          </a:solidFill>
                          <a:latin typeface="Times New Roman" panose="02020603050405020304" pitchFamily="18" charset="0"/>
                          <a:cs typeface="Times New Roman" panose="02020603050405020304" pitchFamily="18" charset="0"/>
                        </a:rPr>
                        <a:t>Methods</a:t>
                      </a:r>
                      <a:endParaRPr lang="de-DE"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endParaRPr lang="de-DE"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8" name="TextBox 7">
            <a:extLst>
              <a:ext uri="{FF2B5EF4-FFF2-40B4-BE49-F238E27FC236}">
                <a16:creationId xmlns:a16="http://schemas.microsoft.com/office/drawing/2014/main" id="{A4B52513-C68C-45A5-B706-E8720D8E7F03}"/>
              </a:ext>
            </a:extLst>
          </p:cNvPr>
          <p:cNvSpPr txBox="1"/>
          <p:nvPr/>
        </p:nvSpPr>
        <p:spPr>
          <a:xfrm>
            <a:off x="133264" y="3155322"/>
            <a:ext cx="11568608" cy="830997"/>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Understanding climate dynamics is crucial to identify and predict localized climatic changes and their impacts. </a:t>
            </a:r>
          </a:p>
        </p:txBody>
      </p:sp>
      <p:sp>
        <p:nvSpPr>
          <p:cNvPr id="13" name="TextBox 12">
            <a:extLst>
              <a:ext uri="{FF2B5EF4-FFF2-40B4-BE49-F238E27FC236}">
                <a16:creationId xmlns:a16="http://schemas.microsoft.com/office/drawing/2014/main" id="{4C9F954D-EBBD-4109-AA12-E9EA86BAE037}"/>
              </a:ext>
            </a:extLst>
          </p:cNvPr>
          <p:cNvSpPr txBox="1"/>
          <p:nvPr/>
        </p:nvSpPr>
        <p:spPr>
          <a:xfrm>
            <a:off x="133264" y="1529877"/>
            <a:ext cx="11449272" cy="830997"/>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recent years, there has been an increase in the frequency and intensity of extreme weather events ( Drought, flood, heatwaves ….)</a:t>
            </a:r>
          </a:p>
        </p:txBody>
      </p:sp>
    </p:spTree>
    <p:extLst>
      <p:ext uri="{BB962C8B-B14F-4D97-AF65-F5344CB8AC3E}">
        <p14:creationId xmlns:p14="http://schemas.microsoft.com/office/powerpoint/2010/main" val="1209241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D6402C-363C-4E0C-ABAC-52C38F7E4F05}"/>
              </a:ext>
            </a:extLst>
          </p:cNvPr>
          <p:cNvSpPr>
            <a:spLocks noGrp="1"/>
          </p:cNvSpPr>
          <p:nvPr>
            <p:ph type="title"/>
          </p:nvPr>
        </p:nvSpPr>
        <p:spPr/>
        <p:txBody>
          <a:bodyPr/>
          <a:lstStyle/>
          <a:p>
            <a:endParaRPr lang="de-DE" dirty="0"/>
          </a:p>
        </p:txBody>
      </p:sp>
      <p:graphicFrame>
        <p:nvGraphicFramePr>
          <p:cNvPr id="13" name="Table 12">
            <a:extLst>
              <a:ext uri="{FF2B5EF4-FFF2-40B4-BE49-F238E27FC236}">
                <a16:creationId xmlns:a16="http://schemas.microsoft.com/office/drawing/2014/main" id="{97F1FCC3-8161-466B-A6C3-59B46DF9CB37}"/>
              </a:ext>
            </a:extLst>
          </p:cNvPr>
          <p:cNvGraphicFramePr>
            <a:graphicFrameLocks noGrp="1"/>
          </p:cNvGraphicFramePr>
          <p:nvPr>
            <p:extLst>
              <p:ext uri="{D42A27DB-BD31-4B8C-83A1-F6EECF244321}">
                <p14:modId xmlns:p14="http://schemas.microsoft.com/office/powerpoint/2010/main" val="2666753714"/>
              </p:ext>
            </p:extLst>
          </p:nvPr>
        </p:nvGraphicFramePr>
        <p:xfrm>
          <a:off x="612482" y="6405696"/>
          <a:ext cx="11602325" cy="551696"/>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571119">
                  <a:extLst>
                    <a:ext uri="{9D8B030D-6E8A-4147-A177-3AD203B41FA5}">
                      <a16:colId xmlns:a16="http://schemas.microsoft.com/office/drawing/2014/main" val="3221406917"/>
                    </a:ext>
                  </a:extLst>
                </a:gridCol>
                <a:gridCol w="1942343">
                  <a:extLst>
                    <a:ext uri="{9D8B030D-6E8A-4147-A177-3AD203B41FA5}">
                      <a16:colId xmlns:a16="http://schemas.microsoft.com/office/drawing/2014/main" val="646976511"/>
                    </a:ext>
                  </a:extLst>
                </a:gridCol>
              </a:tblGrid>
              <a:tr h="551696">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Results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Conclusions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10" name="TextBox 9">
            <a:extLst>
              <a:ext uri="{FF2B5EF4-FFF2-40B4-BE49-F238E27FC236}">
                <a16:creationId xmlns:a16="http://schemas.microsoft.com/office/drawing/2014/main" id="{B4728047-FF0F-4336-8047-3CDEE0E5B732}"/>
              </a:ext>
            </a:extLst>
          </p:cNvPr>
          <p:cNvSpPr txBox="1"/>
          <p:nvPr/>
        </p:nvSpPr>
        <p:spPr>
          <a:xfrm>
            <a:off x="365254" y="1734071"/>
            <a:ext cx="1008112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climate system of the region has changed since 1980s.</a:t>
            </a:r>
          </a:p>
        </p:txBody>
      </p:sp>
      <p:sp>
        <p:nvSpPr>
          <p:cNvPr id="12" name="TextBox 11">
            <a:extLst>
              <a:ext uri="{FF2B5EF4-FFF2-40B4-BE49-F238E27FC236}">
                <a16:creationId xmlns:a16="http://schemas.microsoft.com/office/drawing/2014/main" id="{E36D87C2-DCA6-4A54-8DB0-1ABB35AC06FD}"/>
              </a:ext>
            </a:extLst>
          </p:cNvPr>
          <p:cNvSpPr txBox="1"/>
          <p:nvPr/>
        </p:nvSpPr>
        <p:spPr>
          <a:xfrm>
            <a:off x="365254" y="2629759"/>
            <a:ext cx="11388607"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High rainfall exterems were frequent in the climate system before 1980s; and low rainfall </a:t>
            </a:r>
          </a:p>
          <a:p>
            <a:pPr marL="0" marR="0" lvl="0" indent="0" algn="l" defTabSz="914400" rtl="0" eaLnBrk="0" fontAlgn="base" latinLnBrk="0" hangingPunct="0">
              <a:lnSpc>
                <a:spcPct val="100000"/>
              </a:lnSpc>
              <a:spcBef>
                <a:spcPct val="0"/>
              </a:spcBef>
              <a:spcAft>
                <a:spcPct val="0"/>
              </a:spcAft>
              <a:buClrTx/>
              <a:buSzTx/>
              <a:tabLst/>
            </a:pPr>
            <a:r>
              <a:rPr lang="de-DE" altLang="de-DE" sz="2400" dirty="0">
                <a:latin typeface="Times New Roman" panose="02020603050405020304" pitchFamily="18" charset="0"/>
                <a:cs typeface="Times New Roman" panose="02020603050405020304" pitchFamily="18" charset="0"/>
              </a:rPr>
              <a:t>   </a:t>
            </a: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exterems becomes more frequent in the current climate system.</a:t>
            </a:r>
          </a:p>
        </p:txBody>
      </p:sp>
      <p:sp>
        <p:nvSpPr>
          <p:cNvPr id="14" name="TextBox 13">
            <a:extLst>
              <a:ext uri="{FF2B5EF4-FFF2-40B4-BE49-F238E27FC236}">
                <a16:creationId xmlns:a16="http://schemas.microsoft.com/office/drawing/2014/main" id="{DD7450EB-5211-4C8E-BBAE-F0F449578127}"/>
              </a:ext>
            </a:extLst>
          </p:cNvPr>
          <p:cNvSpPr txBox="1"/>
          <p:nvPr/>
        </p:nvSpPr>
        <p:spPr>
          <a:xfrm>
            <a:off x="365254" y="3942633"/>
            <a:ext cx="10976034"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Low temeperature exterems were frequent in the climate system before 1980s; and   </a:t>
            </a:r>
          </a:p>
          <a:p>
            <a:pPr marL="0" marR="0" lvl="0" indent="0" algn="l" defTabSz="914400" rtl="0" eaLnBrk="0" fontAlgn="base" latinLnBrk="0" hangingPunct="0">
              <a:lnSpc>
                <a:spcPct val="100000"/>
              </a:lnSpc>
              <a:spcBef>
                <a:spcPct val="0"/>
              </a:spcBef>
              <a:spcAft>
                <a:spcPct val="0"/>
              </a:spcAft>
              <a:buClrTx/>
              <a:buSzTx/>
              <a:tabLst/>
            </a:pPr>
            <a:r>
              <a:rPr lang="de-DE" altLang="de-DE" sz="2400" dirty="0">
                <a:latin typeface="Times New Roman" panose="02020603050405020304" pitchFamily="18" charset="0"/>
                <a:cs typeface="Times New Roman" panose="02020603050405020304" pitchFamily="18" charset="0"/>
              </a:rPr>
              <a:t>   </a:t>
            </a: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temeperature exterems becomes more frequent in the current climate system.</a:t>
            </a:r>
          </a:p>
        </p:txBody>
      </p:sp>
      <p:sp>
        <p:nvSpPr>
          <p:cNvPr id="15" name="TextBox 14">
            <a:extLst>
              <a:ext uri="{FF2B5EF4-FFF2-40B4-BE49-F238E27FC236}">
                <a16:creationId xmlns:a16="http://schemas.microsoft.com/office/drawing/2014/main" id="{AA823127-C779-4C49-B2DD-E19349BC668A}"/>
              </a:ext>
            </a:extLst>
          </p:cNvPr>
          <p:cNvSpPr txBox="1"/>
          <p:nvPr/>
        </p:nvSpPr>
        <p:spPr>
          <a:xfrm>
            <a:off x="394581" y="5358830"/>
            <a:ext cx="1152128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AMO, IOD, ENSO are the main controlling factors of the climate system of the region.  </a:t>
            </a:r>
          </a:p>
        </p:txBody>
      </p:sp>
    </p:spTree>
    <p:extLst>
      <p:ext uri="{BB962C8B-B14F-4D97-AF65-F5344CB8AC3E}">
        <p14:creationId xmlns:p14="http://schemas.microsoft.com/office/powerpoint/2010/main" val="2480619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2F7E96-5118-4F05-B6A9-F89886C651DF}"/>
              </a:ext>
            </a:extLst>
          </p:cNvPr>
          <p:cNvSpPr>
            <a:spLocks noGrp="1"/>
          </p:cNvSpPr>
          <p:nvPr>
            <p:ph type="title"/>
          </p:nvPr>
        </p:nvSpPr>
        <p:spPr/>
        <p:txBody>
          <a:bodyPr/>
          <a:lstStyle/>
          <a:p>
            <a:endParaRPr lang="de-DE"/>
          </a:p>
        </p:txBody>
      </p:sp>
      <p:pic>
        <p:nvPicPr>
          <p:cNvPr id="4" name="Picture 3">
            <a:extLst>
              <a:ext uri="{FF2B5EF4-FFF2-40B4-BE49-F238E27FC236}">
                <a16:creationId xmlns:a16="http://schemas.microsoft.com/office/drawing/2014/main" id="{52816342-2369-4EC6-A425-F2C3E00ED18C}"/>
              </a:ext>
            </a:extLst>
          </p:cNvPr>
          <p:cNvPicPr>
            <a:picLocks noChangeAspect="1"/>
          </p:cNvPicPr>
          <p:nvPr/>
        </p:nvPicPr>
        <p:blipFill>
          <a:blip r:embed="rId3"/>
          <a:stretch>
            <a:fillRect/>
          </a:stretch>
        </p:blipFill>
        <p:spPr bwMode="auto">
          <a:xfrm>
            <a:off x="4871864" y="2263579"/>
            <a:ext cx="4153260" cy="1737511"/>
          </a:xfrm>
          <a:prstGeom prst="rect">
            <a:avLst/>
          </a:prstGeom>
        </p:spPr>
      </p:pic>
      <p:sp>
        <p:nvSpPr>
          <p:cNvPr id="5" name="TextBox 4">
            <a:extLst>
              <a:ext uri="{FF2B5EF4-FFF2-40B4-BE49-F238E27FC236}">
                <a16:creationId xmlns:a16="http://schemas.microsoft.com/office/drawing/2014/main" id="{06D3CD78-FB3A-464B-A7E8-495665C0975E}"/>
              </a:ext>
            </a:extLst>
          </p:cNvPr>
          <p:cNvSpPr txBox="1"/>
          <p:nvPr/>
        </p:nvSpPr>
        <p:spPr>
          <a:xfrm>
            <a:off x="1559496" y="4437112"/>
            <a:ext cx="9433048" cy="646331"/>
          </a:xfrm>
          <a:prstGeom prst="rect">
            <a:avLst/>
          </a:prstGeom>
          <a:noFill/>
        </p:spPr>
        <p:txBody>
          <a:bodyPr wrap="square">
            <a:spAutoFit/>
          </a:bodyPr>
          <a:lstStyle/>
          <a:p>
            <a:pPr rtl="0"/>
            <a:r>
              <a:rPr lang="en-US" sz="3600" dirty="0"/>
              <a:t>Thank you very much for your attention! </a:t>
            </a:r>
            <a:endParaRPr kumimoji="0" lang="de-DE" altLang="de-DE"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333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8588EB-0582-4C88-B2C5-AD8241DB772B}"/>
              </a:ext>
            </a:extLst>
          </p:cNvPr>
          <p:cNvSpPr>
            <a:spLocks noGrp="1"/>
          </p:cNvSpPr>
          <p:nvPr>
            <p:ph idx="1"/>
          </p:nvPr>
        </p:nvSpPr>
        <p:spPr>
          <a:xfrm>
            <a:off x="20067" y="1456405"/>
            <a:ext cx="11481306" cy="4807965"/>
          </a:xfrm>
        </p:spPr>
        <p:txBody>
          <a:bodyPr>
            <a:normAutofit/>
          </a:bodyPr>
          <a:lstStyle/>
          <a:p>
            <a:pPr lvl="1" algn="just"/>
            <a:r>
              <a:rPr lang="en-US" dirty="0">
                <a:solidFill>
                  <a:schemeClr val="tx1"/>
                </a:solidFill>
                <a:latin typeface="Times New Roman" panose="02020603050405020304" pitchFamily="18" charset="0"/>
                <a:cs typeface="Times New Roman" panose="02020603050405020304" pitchFamily="18" charset="0"/>
              </a:rPr>
              <a:t>Non-stationary data can impact the accuracy of climate models. </a:t>
            </a:r>
          </a:p>
          <a:p>
            <a:pPr lvl="1" algn="just"/>
            <a:endParaRPr lang="en-US" dirty="0">
              <a:solidFill>
                <a:schemeClr val="tx1"/>
              </a:solidFill>
              <a:latin typeface="Times New Roman" panose="02020603050405020304" pitchFamily="18" charset="0"/>
              <a:cs typeface="Times New Roman" panose="02020603050405020304" pitchFamily="18" charset="0"/>
            </a:endParaRPr>
          </a:p>
          <a:p>
            <a:pPr lvl="1" algn="just"/>
            <a:r>
              <a:rPr lang="en-US" dirty="0">
                <a:solidFill>
                  <a:schemeClr val="tx1"/>
                </a:solidFill>
                <a:latin typeface="Times New Roman" panose="02020603050405020304" pitchFamily="18" charset="0"/>
                <a:cs typeface="Times New Roman" panose="02020603050405020304" pitchFamily="18" charset="0"/>
              </a:rPr>
              <a:t>Traditional statistical models often assume stationarity, meaning they assume the statistical properties of the data (mean, variance) remain constant over time.</a:t>
            </a:r>
          </a:p>
          <a:p>
            <a:pPr lvl="1" algn="just"/>
            <a:endParaRPr lang="en-US" dirty="0">
              <a:solidFill>
                <a:schemeClr val="tx1"/>
              </a:solidFill>
              <a:latin typeface="Times New Roman" panose="02020603050405020304" pitchFamily="18" charset="0"/>
              <a:cs typeface="Times New Roman" panose="02020603050405020304" pitchFamily="18" charset="0"/>
            </a:endParaRPr>
          </a:p>
          <a:p>
            <a:pPr lvl="1" algn="just"/>
            <a:r>
              <a:rPr lang="en-US" dirty="0">
                <a:solidFill>
                  <a:schemeClr val="tx1"/>
                </a:solidFill>
                <a:latin typeface="Times New Roman" panose="02020603050405020304" pitchFamily="18" charset="0"/>
                <a:cs typeface="Times New Roman" panose="02020603050405020304" pitchFamily="18" charset="0"/>
              </a:rPr>
              <a:t> However, climate data often violate this assumption due to trends, seasonality, and varying variability. </a:t>
            </a:r>
          </a:p>
          <a:p>
            <a:pPr lvl="1" algn="just"/>
            <a:endParaRPr lang="en-US" dirty="0">
              <a:solidFill>
                <a:schemeClr val="tx1"/>
              </a:solidFill>
              <a:latin typeface="Times New Roman" panose="02020603050405020304" pitchFamily="18" charset="0"/>
              <a:cs typeface="Times New Roman" panose="02020603050405020304" pitchFamily="18" charset="0"/>
            </a:endParaRPr>
          </a:p>
          <a:p>
            <a:pPr lvl="1" algn="just"/>
            <a:r>
              <a:rPr lang="en-US" dirty="0">
                <a:solidFill>
                  <a:schemeClr val="tx1"/>
                </a:solidFill>
                <a:latin typeface="Times New Roman" panose="02020603050405020304" pitchFamily="18" charset="0"/>
                <a:cs typeface="Times New Roman" panose="02020603050405020304" pitchFamily="18" charset="0"/>
              </a:rPr>
              <a:t>Recognizing non-stationarity allows scientists to use more sophisticated models (e.g., ARIMA, GARCH, machine learning models) that can handle these complexities and improve predictions.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E4D6CC7-E837-4550-84B9-75296C86FD81}"/>
              </a:ext>
            </a:extLst>
          </p:cNvPr>
          <p:cNvSpPr>
            <a:spLocks noGrp="1"/>
          </p:cNvSpPr>
          <p:nvPr>
            <p:ph type="title"/>
          </p:nvPr>
        </p:nvSpPr>
        <p:spPr>
          <a:xfrm>
            <a:off x="303326" y="116632"/>
            <a:ext cx="10515600" cy="1271565"/>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 Climate data often exhibit non-stationary behavior</a:t>
            </a:r>
            <a:endParaRPr lang="de-DE" sz="32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B23AD6A3-6165-40E0-98F6-1CC0B7587CEB}"/>
              </a:ext>
            </a:extLst>
          </p:cNvPr>
          <p:cNvGraphicFramePr>
            <a:graphicFrameLocks noGrp="1"/>
          </p:cNvGraphicFramePr>
          <p:nvPr>
            <p:extLst>
              <p:ext uri="{D42A27DB-BD31-4B8C-83A1-F6EECF244321}">
                <p14:modId xmlns:p14="http://schemas.microsoft.com/office/powerpoint/2010/main" val="591460701"/>
              </p:ext>
            </p:extLst>
          </p:nvPr>
        </p:nvGraphicFramePr>
        <p:xfrm>
          <a:off x="623392" y="6355044"/>
          <a:ext cx="11568606" cy="502956"/>
        </p:xfrm>
        <a:graphic>
          <a:graphicData uri="http://schemas.openxmlformats.org/drawingml/2006/table">
            <a:tbl>
              <a:tblPr firstRow="1" bandRow="1">
                <a:tableStyleId>{5C22544A-7EE6-4342-B048-85BDC9FD1C3A}</a:tableStyleId>
              </a:tblPr>
              <a:tblGrid>
                <a:gridCol w="1928101">
                  <a:extLst>
                    <a:ext uri="{9D8B030D-6E8A-4147-A177-3AD203B41FA5}">
                      <a16:colId xmlns:a16="http://schemas.microsoft.com/office/drawing/2014/main" val="1661523557"/>
                    </a:ext>
                  </a:extLst>
                </a:gridCol>
                <a:gridCol w="1928101">
                  <a:extLst>
                    <a:ext uri="{9D8B030D-6E8A-4147-A177-3AD203B41FA5}">
                      <a16:colId xmlns:a16="http://schemas.microsoft.com/office/drawing/2014/main" val="2120265813"/>
                    </a:ext>
                  </a:extLst>
                </a:gridCol>
                <a:gridCol w="1928101">
                  <a:extLst>
                    <a:ext uri="{9D8B030D-6E8A-4147-A177-3AD203B41FA5}">
                      <a16:colId xmlns:a16="http://schemas.microsoft.com/office/drawing/2014/main" val="2795027479"/>
                    </a:ext>
                  </a:extLst>
                </a:gridCol>
                <a:gridCol w="1928101">
                  <a:extLst>
                    <a:ext uri="{9D8B030D-6E8A-4147-A177-3AD203B41FA5}">
                      <a16:colId xmlns:a16="http://schemas.microsoft.com/office/drawing/2014/main" val="2835116930"/>
                    </a:ext>
                  </a:extLst>
                </a:gridCol>
                <a:gridCol w="1928101">
                  <a:extLst>
                    <a:ext uri="{9D8B030D-6E8A-4147-A177-3AD203B41FA5}">
                      <a16:colId xmlns:a16="http://schemas.microsoft.com/office/drawing/2014/main" val="2877610046"/>
                    </a:ext>
                  </a:extLst>
                </a:gridCol>
                <a:gridCol w="1928101">
                  <a:extLst>
                    <a:ext uri="{9D8B030D-6E8A-4147-A177-3AD203B41FA5}">
                      <a16:colId xmlns:a16="http://schemas.microsoft.com/office/drawing/2014/main" val="3607235450"/>
                    </a:ext>
                  </a:extLst>
                </a:gridCol>
              </a:tblGrid>
              <a:tr h="502956">
                <a:tc>
                  <a:txBody>
                    <a:bodyPr/>
                    <a:lstStyle/>
                    <a:p>
                      <a:r>
                        <a:rPr lang="en-US" sz="2400" b="0" dirty="0">
                          <a:solidFill>
                            <a:schemeClr val="bg1">
                              <a:lumMod val="85000"/>
                            </a:schemeClr>
                          </a:solidFill>
                          <a:latin typeface="Times New Roman" panose="02020603050405020304" pitchFamily="18" charset="0"/>
                          <a:cs typeface="Times New Roman" panose="02020603050405020304" pitchFamily="18" charset="0"/>
                        </a:rPr>
                        <a:t>Introduction </a:t>
                      </a:r>
                      <a:endParaRPr lang="de-DE" sz="2400" b="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cs typeface="Times New Roman" panose="02020603050405020304" pitchFamily="18" charset="0"/>
                        </a:rPr>
                        <a:t>Motivation </a:t>
                      </a:r>
                      <a:endParaRPr lang="de-DE" sz="2400" b="1"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0" dirty="0">
                          <a:solidFill>
                            <a:schemeClr val="bg1">
                              <a:lumMod val="85000"/>
                            </a:schemeClr>
                          </a:solidFill>
                          <a:latin typeface="Times New Roman" panose="02020603050405020304" pitchFamily="18" charset="0"/>
                          <a:cs typeface="Times New Roman" panose="02020603050405020304" pitchFamily="18" charset="0"/>
                        </a:rPr>
                        <a:t>Objectives</a:t>
                      </a:r>
                      <a:endParaRPr lang="de-DE" sz="2400" b="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0" dirty="0">
                          <a:solidFill>
                            <a:schemeClr val="bg1">
                              <a:lumMod val="85000"/>
                            </a:schemeClr>
                          </a:solidFill>
                          <a:latin typeface="Times New Roman" panose="02020603050405020304" pitchFamily="18" charset="0"/>
                          <a:cs typeface="Times New Roman" panose="02020603050405020304" pitchFamily="18" charset="0"/>
                        </a:rPr>
                        <a:t>Methods</a:t>
                      </a:r>
                      <a:endParaRPr lang="de-DE" sz="2400" b="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0" dirty="0">
                          <a:solidFill>
                            <a:schemeClr val="bg1">
                              <a:lumMod val="85000"/>
                            </a:schemeClr>
                          </a:solidFill>
                          <a:latin typeface="Times New Roman" panose="02020603050405020304" pitchFamily="18" charset="0"/>
                          <a:cs typeface="Times New Roman" panose="02020603050405020304" pitchFamily="18" charset="0"/>
                        </a:rPr>
                        <a:t>Results</a:t>
                      </a:r>
                      <a:endParaRPr lang="de-DE" sz="2400" b="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0" dirty="0">
                          <a:solidFill>
                            <a:schemeClr val="bg1">
                              <a:lumMod val="85000"/>
                            </a:schemeClr>
                          </a:solidFill>
                          <a:latin typeface="Times New Roman" panose="02020603050405020304" pitchFamily="18" charset="0"/>
                          <a:cs typeface="Times New Roman" panose="02020603050405020304" pitchFamily="18" charset="0"/>
                        </a:rPr>
                        <a:t>conclusion </a:t>
                      </a:r>
                      <a:endParaRPr lang="de-DE" sz="2400" b="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Tree>
    <p:extLst>
      <p:ext uri="{BB962C8B-B14F-4D97-AF65-F5344CB8AC3E}">
        <p14:creationId xmlns:p14="http://schemas.microsoft.com/office/powerpoint/2010/main" val="61856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6853-0A50-4C9E-ADDD-015A7523C3A6}"/>
              </a:ext>
            </a:extLst>
          </p:cNvPr>
          <p:cNvSpPr>
            <a:spLocks noGrp="1"/>
          </p:cNvSpPr>
          <p:nvPr>
            <p:ph type="title"/>
          </p:nvPr>
        </p:nvSpPr>
        <p:spPr/>
        <p:txBody>
          <a:bodyPr/>
          <a:lstStyle/>
          <a:p>
            <a:endParaRPr lang="de-DE" dirty="0"/>
          </a:p>
        </p:txBody>
      </p:sp>
      <p:graphicFrame>
        <p:nvGraphicFramePr>
          <p:cNvPr id="5" name="Table 4">
            <a:extLst>
              <a:ext uri="{FF2B5EF4-FFF2-40B4-BE49-F238E27FC236}">
                <a16:creationId xmlns:a16="http://schemas.microsoft.com/office/drawing/2014/main" id="{4250AA81-0366-4FEA-8DAC-665B35A70B0F}"/>
              </a:ext>
            </a:extLst>
          </p:cNvPr>
          <p:cNvGraphicFramePr>
            <a:graphicFrameLocks noGrp="1"/>
          </p:cNvGraphicFramePr>
          <p:nvPr>
            <p:extLst>
              <p:ext uri="{D42A27DB-BD31-4B8C-83A1-F6EECF244321}">
                <p14:modId xmlns:p14="http://schemas.microsoft.com/office/powerpoint/2010/main" val="295454071"/>
              </p:ext>
            </p:extLst>
          </p:nvPr>
        </p:nvGraphicFramePr>
        <p:xfrm>
          <a:off x="589675" y="6306072"/>
          <a:ext cx="11554997" cy="531680"/>
        </p:xfrm>
        <a:graphic>
          <a:graphicData uri="http://schemas.openxmlformats.org/drawingml/2006/table">
            <a:tbl>
              <a:tblPr firstRow="1" bandRow="1">
                <a:tableStyleId>{5C22544A-7EE6-4342-B048-85BDC9FD1C3A}</a:tableStyleId>
              </a:tblPr>
              <a:tblGrid>
                <a:gridCol w="2393043">
                  <a:extLst>
                    <a:ext uri="{9D8B030D-6E8A-4147-A177-3AD203B41FA5}">
                      <a16:colId xmlns:a16="http://schemas.microsoft.com/office/drawing/2014/main" val="1661523557"/>
                    </a:ext>
                  </a:extLst>
                </a:gridCol>
                <a:gridCol w="2003768">
                  <a:extLst>
                    <a:ext uri="{9D8B030D-6E8A-4147-A177-3AD203B41FA5}">
                      <a16:colId xmlns:a16="http://schemas.microsoft.com/office/drawing/2014/main" val="2120265813"/>
                    </a:ext>
                  </a:extLst>
                </a:gridCol>
                <a:gridCol w="2090889">
                  <a:extLst>
                    <a:ext uri="{9D8B030D-6E8A-4147-A177-3AD203B41FA5}">
                      <a16:colId xmlns:a16="http://schemas.microsoft.com/office/drawing/2014/main" val="2795027479"/>
                    </a:ext>
                  </a:extLst>
                </a:gridCol>
                <a:gridCol w="1568167">
                  <a:extLst>
                    <a:ext uri="{9D8B030D-6E8A-4147-A177-3AD203B41FA5}">
                      <a16:colId xmlns:a16="http://schemas.microsoft.com/office/drawing/2014/main" val="2835116930"/>
                    </a:ext>
                  </a:extLst>
                </a:gridCol>
                <a:gridCol w="1749565">
                  <a:extLst>
                    <a:ext uri="{9D8B030D-6E8A-4147-A177-3AD203B41FA5}">
                      <a16:colId xmlns:a16="http://schemas.microsoft.com/office/drawing/2014/main" val="3221406917"/>
                    </a:ext>
                  </a:extLst>
                </a:gridCol>
                <a:gridCol w="1749565">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Objectives</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Methods</a:t>
                      </a:r>
                      <a:endParaRPr lang="de-DE" sz="2400" dirty="0">
                        <a:solidFill>
                          <a:schemeClr val="bg1">
                            <a:lumMod val="85000"/>
                          </a:schemeClr>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Results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
        <p:nvSpPr>
          <p:cNvPr id="7" name="TextBox 6">
            <a:extLst>
              <a:ext uri="{FF2B5EF4-FFF2-40B4-BE49-F238E27FC236}">
                <a16:creationId xmlns:a16="http://schemas.microsoft.com/office/drawing/2014/main" id="{EAEEE4D8-80D2-48AE-9562-D635F62D32C4}"/>
              </a:ext>
            </a:extLst>
          </p:cNvPr>
          <p:cNvSpPr txBox="1"/>
          <p:nvPr/>
        </p:nvSpPr>
        <p:spPr>
          <a:xfrm>
            <a:off x="380439" y="2945149"/>
            <a:ext cx="1008112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analyze climate patterns and their changes over time</a:t>
            </a:r>
          </a:p>
        </p:txBody>
      </p:sp>
      <p:sp>
        <p:nvSpPr>
          <p:cNvPr id="12" name="TextBox 11">
            <a:extLst>
              <a:ext uri="{FF2B5EF4-FFF2-40B4-BE49-F238E27FC236}">
                <a16:creationId xmlns:a16="http://schemas.microsoft.com/office/drawing/2014/main" id="{4D9CA959-23A3-4582-8C88-6BAAC9A894E3}"/>
              </a:ext>
            </a:extLst>
          </p:cNvPr>
          <p:cNvSpPr txBox="1"/>
          <p:nvPr/>
        </p:nvSpPr>
        <p:spPr>
          <a:xfrm>
            <a:off x="374114" y="3832599"/>
            <a:ext cx="108012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identify the frequency and intensity of extreme weather events</a:t>
            </a:r>
          </a:p>
        </p:txBody>
      </p:sp>
      <p:sp>
        <p:nvSpPr>
          <p:cNvPr id="14" name="TextBox 13">
            <a:extLst>
              <a:ext uri="{FF2B5EF4-FFF2-40B4-BE49-F238E27FC236}">
                <a16:creationId xmlns:a16="http://schemas.microsoft.com/office/drawing/2014/main" id="{DEFDB9CD-ED73-48E5-A40C-C43E7FBFDCF3}"/>
              </a:ext>
            </a:extLst>
          </p:cNvPr>
          <p:cNvSpPr txBox="1"/>
          <p:nvPr/>
        </p:nvSpPr>
        <p:spPr>
          <a:xfrm>
            <a:off x="374114" y="5145834"/>
            <a:ext cx="109972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understand the main controlling factors of the climate dynamics and extreme events </a:t>
            </a:r>
          </a:p>
        </p:txBody>
      </p:sp>
      <p:sp>
        <p:nvSpPr>
          <p:cNvPr id="15" name="TextBox 14">
            <a:extLst>
              <a:ext uri="{FF2B5EF4-FFF2-40B4-BE49-F238E27FC236}">
                <a16:creationId xmlns:a16="http://schemas.microsoft.com/office/drawing/2014/main" id="{1F3780ED-CADA-4C65-8C9E-2DB172CFF64C}"/>
              </a:ext>
            </a:extLst>
          </p:cNvPr>
          <p:cNvSpPr txBox="1"/>
          <p:nvPr/>
        </p:nvSpPr>
        <p:spPr>
          <a:xfrm>
            <a:off x="396025" y="1982614"/>
            <a:ext cx="1008112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identify climate system change</a:t>
            </a:r>
          </a:p>
        </p:txBody>
      </p:sp>
    </p:spTree>
    <p:extLst>
      <p:ext uri="{BB962C8B-B14F-4D97-AF65-F5344CB8AC3E}">
        <p14:creationId xmlns:p14="http://schemas.microsoft.com/office/powerpoint/2010/main" val="1974701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376853-0A50-4C9E-ADDD-015A7523C3A6}"/>
              </a:ext>
            </a:extLst>
          </p:cNvPr>
          <p:cNvSpPr>
            <a:spLocks noGrp="1"/>
          </p:cNvSpPr>
          <p:nvPr>
            <p:ph type="title"/>
          </p:nvPr>
        </p:nvSpPr>
        <p:spPr>
          <a:xfrm>
            <a:off x="589675" y="332656"/>
            <a:ext cx="10515600" cy="1251671"/>
          </a:xfrm>
        </p:spPr>
        <p:txBody>
          <a:bodyPr>
            <a:normAutofit/>
          </a:bodyPr>
          <a:lstStyle/>
          <a:p>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Datasets Required for Climate Dynamics Analysis</a:t>
            </a:r>
            <a:r>
              <a:rPr lang="en-US" sz="2800" dirty="0">
                <a:solidFill>
                  <a:schemeClr val="tx1"/>
                </a:solidFill>
                <a:latin typeface="Times New Roman" panose="02020603050405020304" pitchFamily="18" charset="0"/>
                <a:cs typeface="Times New Roman" panose="02020603050405020304" pitchFamily="18" charset="0"/>
              </a:rPr>
              <a:t> </a:t>
            </a:r>
            <a:endParaRPr lang="de-DE" sz="2800"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4250AA81-0366-4FEA-8DAC-665B35A70B0F}"/>
              </a:ext>
            </a:extLst>
          </p:cNvPr>
          <p:cNvGraphicFramePr>
            <a:graphicFrameLocks noGrp="1"/>
          </p:cNvGraphicFramePr>
          <p:nvPr/>
        </p:nvGraphicFramePr>
        <p:xfrm>
          <a:off x="589675" y="6306072"/>
          <a:ext cx="11554997" cy="531680"/>
        </p:xfrm>
        <a:graphic>
          <a:graphicData uri="http://schemas.openxmlformats.org/drawingml/2006/table">
            <a:tbl>
              <a:tblPr firstRow="1" bandRow="1">
                <a:tableStyleId>{5C22544A-7EE6-4342-B048-85BDC9FD1C3A}</a:tableStyleId>
              </a:tblPr>
              <a:tblGrid>
                <a:gridCol w="2393043">
                  <a:extLst>
                    <a:ext uri="{9D8B030D-6E8A-4147-A177-3AD203B41FA5}">
                      <a16:colId xmlns:a16="http://schemas.microsoft.com/office/drawing/2014/main" val="1661523557"/>
                    </a:ext>
                  </a:extLst>
                </a:gridCol>
                <a:gridCol w="2003768">
                  <a:extLst>
                    <a:ext uri="{9D8B030D-6E8A-4147-A177-3AD203B41FA5}">
                      <a16:colId xmlns:a16="http://schemas.microsoft.com/office/drawing/2014/main" val="2120265813"/>
                    </a:ext>
                  </a:extLst>
                </a:gridCol>
                <a:gridCol w="2090889">
                  <a:extLst>
                    <a:ext uri="{9D8B030D-6E8A-4147-A177-3AD203B41FA5}">
                      <a16:colId xmlns:a16="http://schemas.microsoft.com/office/drawing/2014/main" val="2795027479"/>
                    </a:ext>
                  </a:extLst>
                </a:gridCol>
                <a:gridCol w="1568167">
                  <a:extLst>
                    <a:ext uri="{9D8B030D-6E8A-4147-A177-3AD203B41FA5}">
                      <a16:colId xmlns:a16="http://schemas.microsoft.com/office/drawing/2014/main" val="2835116930"/>
                    </a:ext>
                  </a:extLst>
                </a:gridCol>
                <a:gridCol w="1749565">
                  <a:extLst>
                    <a:ext uri="{9D8B030D-6E8A-4147-A177-3AD203B41FA5}">
                      <a16:colId xmlns:a16="http://schemas.microsoft.com/office/drawing/2014/main" val="3221406917"/>
                    </a:ext>
                  </a:extLst>
                </a:gridCol>
                <a:gridCol w="1749565">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Methods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Results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graphicFrame>
        <p:nvGraphicFramePr>
          <p:cNvPr id="12" name="Table 11">
            <a:extLst>
              <a:ext uri="{FF2B5EF4-FFF2-40B4-BE49-F238E27FC236}">
                <a16:creationId xmlns:a16="http://schemas.microsoft.com/office/drawing/2014/main" id="{8FB50355-D7B0-4FED-9A08-89AC73E0BFB1}"/>
              </a:ext>
            </a:extLst>
          </p:cNvPr>
          <p:cNvGraphicFramePr>
            <a:graphicFrameLocks noGrp="1"/>
          </p:cNvGraphicFramePr>
          <p:nvPr>
            <p:extLst>
              <p:ext uri="{D42A27DB-BD31-4B8C-83A1-F6EECF244321}">
                <p14:modId xmlns:p14="http://schemas.microsoft.com/office/powerpoint/2010/main" val="1612741689"/>
              </p:ext>
            </p:extLst>
          </p:nvPr>
        </p:nvGraphicFramePr>
        <p:xfrm>
          <a:off x="191344" y="1372573"/>
          <a:ext cx="11809312" cy="4896540"/>
        </p:xfrm>
        <a:graphic>
          <a:graphicData uri="http://schemas.openxmlformats.org/drawingml/2006/table">
            <a:tbl>
              <a:tblPr firstRow="1" firstCol="1" bandRow="1">
                <a:tableStyleId>{5C22544A-7EE6-4342-B048-85BDC9FD1C3A}</a:tableStyleId>
              </a:tblPr>
              <a:tblGrid>
                <a:gridCol w="2810929">
                  <a:extLst>
                    <a:ext uri="{9D8B030D-6E8A-4147-A177-3AD203B41FA5}">
                      <a16:colId xmlns:a16="http://schemas.microsoft.com/office/drawing/2014/main" val="732497217"/>
                    </a:ext>
                  </a:extLst>
                </a:gridCol>
                <a:gridCol w="4634236">
                  <a:extLst>
                    <a:ext uri="{9D8B030D-6E8A-4147-A177-3AD203B41FA5}">
                      <a16:colId xmlns:a16="http://schemas.microsoft.com/office/drawing/2014/main" val="3847930987"/>
                    </a:ext>
                  </a:extLst>
                </a:gridCol>
                <a:gridCol w="4364147">
                  <a:extLst>
                    <a:ext uri="{9D8B030D-6E8A-4147-A177-3AD203B41FA5}">
                      <a16:colId xmlns:a16="http://schemas.microsoft.com/office/drawing/2014/main" val="1129842089"/>
                    </a:ext>
                  </a:extLst>
                </a:gridCol>
              </a:tblGrid>
              <a:tr h="326436">
                <a:tc>
                  <a:txBody>
                    <a:bodyPr/>
                    <a:lstStyle/>
                    <a:p>
                      <a:pPr algn="ctr">
                        <a:lnSpc>
                          <a:spcPct val="107000"/>
                        </a:lnSpc>
                        <a:spcAft>
                          <a:spcPts val="800"/>
                        </a:spcAft>
                      </a:pPr>
                      <a:r>
                        <a:rPr lang="de-DE" sz="1800" dirty="0">
                          <a:solidFill>
                            <a:schemeClr val="tx1"/>
                          </a:solidFill>
                          <a:effectLst/>
                        </a:rPr>
                        <a:t>Category</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6">
                        <a:lumMod val="20000"/>
                        <a:lumOff val="80000"/>
                      </a:schemeClr>
                    </a:solidFill>
                  </a:tcPr>
                </a:tc>
                <a:tc>
                  <a:txBody>
                    <a:bodyPr/>
                    <a:lstStyle/>
                    <a:p>
                      <a:pPr algn="ctr">
                        <a:lnSpc>
                          <a:spcPct val="107000"/>
                        </a:lnSpc>
                        <a:spcAft>
                          <a:spcPts val="800"/>
                        </a:spcAft>
                      </a:pPr>
                      <a:r>
                        <a:rPr lang="de-DE" sz="1800" dirty="0">
                          <a:solidFill>
                            <a:schemeClr val="tx1"/>
                          </a:solidFill>
                          <a:effectLst/>
                        </a:rPr>
                        <a:t>Variables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6">
                        <a:lumMod val="20000"/>
                        <a:lumOff val="80000"/>
                      </a:schemeClr>
                    </a:solidFill>
                  </a:tcPr>
                </a:tc>
                <a:tc>
                  <a:txBody>
                    <a:bodyPr/>
                    <a:lstStyle/>
                    <a:p>
                      <a:pPr algn="ctr">
                        <a:lnSpc>
                          <a:spcPct val="107000"/>
                        </a:lnSpc>
                        <a:spcAft>
                          <a:spcPts val="800"/>
                        </a:spcAft>
                      </a:pPr>
                      <a:r>
                        <a:rPr lang="de-DE" sz="1800" dirty="0">
                          <a:solidFill>
                            <a:schemeClr val="tx1"/>
                          </a:solidFill>
                          <a:effectLst/>
                        </a:rPr>
                        <a:t>Possible Sources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6">
                        <a:lumMod val="20000"/>
                        <a:lumOff val="80000"/>
                      </a:schemeClr>
                    </a:solidFill>
                  </a:tcPr>
                </a:tc>
                <a:extLst>
                  <a:ext uri="{0D108BD9-81ED-4DB2-BD59-A6C34878D82A}">
                    <a16:rowId xmlns:a16="http://schemas.microsoft.com/office/drawing/2014/main" val="1670530002"/>
                  </a:ext>
                </a:extLst>
              </a:tr>
              <a:tr h="326436">
                <a:tc rowSpan="5">
                  <a:txBody>
                    <a:bodyPr/>
                    <a:lstStyle/>
                    <a:p>
                      <a:pPr>
                        <a:lnSpc>
                          <a:spcPct val="107000"/>
                        </a:lnSpc>
                        <a:spcAft>
                          <a:spcPts val="800"/>
                        </a:spcAft>
                      </a:pPr>
                      <a:r>
                        <a:rPr lang="de-DE" sz="1800" dirty="0">
                          <a:solidFill>
                            <a:schemeClr val="tx1"/>
                          </a:solidFill>
                          <a:effectLst/>
                        </a:rPr>
                        <a:t>Atmospheric Data</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de-DE" sz="1800" dirty="0">
                          <a:solidFill>
                            <a:schemeClr val="tx1"/>
                          </a:solidFill>
                          <a:effectLst/>
                        </a:rPr>
                        <a:t>- </a:t>
                      </a:r>
                      <a:r>
                        <a:rPr lang="de-DE" sz="1800" dirty="0">
                          <a:solidFill>
                            <a:schemeClr val="tx1"/>
                          </a:solidFill>
                          <a:effectLst/>
                          <a:highlight>
                            <a:srgbClr val="FFFF00"/>
                          </a:highlight>
                        </a:rPr>
                        <a:t>Temperature (surface</a:t>
                      </a:r>
                      <a:r>
                        <a:rPr lang="de-DE" sz="1800" dirty="0">
                          <a:solidFill>
                            <a:schemeClr val="tx1"/>
                          </a:solidFill>
                          <a:effectLst/>
                        </a:rPr>
                        <a:t>, upper air)</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de-DE" sz="1800">
                          <a:solidFill>
                            <a:schemeClr val="tx1"/>
                          </a:solidFill>
                          <a:effectLst/>
                        </a:rPr>
                        <a:t>- NOAA, ECMWF, NASA</a:t>
                      </a:r>
                      <a:endParaRPr lang="de-DE"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extLst>
                  <a:ext uri="{0D108BD9-81ED-4DB2-BD59-A6C34878D82A}">
                    <a16:rowId xmlns:a16="http://schemas.microsoft.com/office/drawing/2014/main" val="560133112"/>
                  </a:ext>
                </a:extLst>
              </a:tr>
              <a:tr h="326436">
                <a:tc vMerge="1">
                  <a:txBody>
                    <a:bodyPr/>
                    <a:lstStyle/>
                    <a:p>
                      <a:endParaRPr lang="de-DE" sz="80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Pressure (surface, sea level)</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en-US" sz="1800" dirty="0">
                          <a:solidFill>
                            <a:schemeClr val="tx1"/>
                          </a:solidFill>
                          <a:effectLst/>
                        </a:rPr>
                        <a:t>- Reanalysis datasets (ERA5, NCEP/NCAR)</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extLst>
                  <a:ext uri="{0D108BD9-81ED-4DB2-BD59-A6C34878D82A}">
                    <a16:rowId xmlns:a16="http://schemas.microsoft.com/office/drawing/2014/main" val="1634768370"/>
                  </a:ext>
                </a:extLst>
              </a:tr>
              <a:tr h="326436">
                <a:tc vMerge="1">
                  <a:txBody>
                    <a:bodyPr/>
                    <a:lstStyle/>
                    <a:p>
                      <a:endParaRPr lang="de-DE" sz="80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Humidity (specific, relative)</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de-DE" sz="1800" dirty="0">
                          <a:solidFill>
                            <a:schemeClr val="tx1"/>
                          </a:solidFill>
                          <a:effectLst/>
                        </a:rPr>
                        <a:t>- </a:t>
                      </a:r>
                      <a:r>
                        <a:rPr lang="de-DE" sz="1800" dirty="0">
                          <a:solidFill>
                            <a:schemeClr val="tx1"/>
                          </a:solidFill>
                          <a:effectLst/>
                          <a:highlight>
                            <a:srgbClr val="FFFF00"/>
                          </a:highlight>
                          <a:latin typeface="+mn-lt"/>
                          <a:ea typeface="+mn-ea"/>
                          <a:cs typeface="+mn-cs"/>
                        </a:rPr>
                        <a:t>Weather stations, </a:t>
                      </a:r>
                      <a:r>
                        <a:rPr lang="de-DE" sz="1800" dirty="0">
                          <a:solidFill>
                            <a:schemeClr val="tx1"/>
                          </a:solidFill>
                          <a:effectLst/>
                        </a:rPr>
                        <a:t>satellite data</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extLst>
                  <a:ext uri="{0D108BD9-81ED-4DB2-BD59-A6C34878D82A}">
                    <a16:rowId xmlns:a16="http://schemas.microsoft.com/office/drawing/2014/main" val="462973025"/>
                  </a:ext>
                </a:extLst>
              </a:tr>
              <a:tr h="326436">
                <a:tc vMerge="1">
                  <a:txBody>
                    <a:bodyPr/>
                    <a:lstStyle/>
                    <a:p>
                      <a:endParaRPr lang="de-DE" sz="8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Wind (speed, direction)</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de-DE" sz="1800" dirty="0">
                          <a:solidFill>
                            <a:schemeClr val="tx1"/>
                          </a:solidFill>
                          <a:effectLst/>
                        </a:rPr>
                        <a:t>- Wind profilers, radiosondes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extLst>
                  <a:ext uri="{0D108BD9-81ED-4DB2-BD59-A6C34878D82A}">
                    <a16:rowId xmlns:a16="http://schemas.microsoft.com/office/drawing/2014/main" val="2048135925"/>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a:t>
                      </a:r>
                      <a:r>
                        <a:rPr lang="de-DE" sz="1800" dirty="0">
                          <a:solidFill>
                            <a:schemeClr val="tx1"/>
                          </a:solidFill>
                          <a:effectLst/>
                          <a:highlight>
                            <a:srgbClr val="FFFF00"/>
                          </a:highlight>
                        </a:rPr>
                        <a:t>Precipitation (rainfall</a:t>
                      </a:r>
                      <a:r>
                        <a:rPr lang="de-DE" sz="1800" dirty="0">
                          <a:solidFill>
                            <a:schemeClr val="tx1"/>
                          </a:solidFill>
                          <a:effectLst/>
                        </a:rPr>
                        <a:t>, snowfall)</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tc>
                  <a:txBody>
                    <a:bodyPr/>
                    <a:lstStyle/>
                    <a:p>
                      <a:pPr>
                        <a:lnSpc>
                          <a:spcPct val="107000"/>
                        </a:lnSpc>
                        <a:spcAft>
                          <a:spcPts val="800"/>
                        </a:spcAft>
                      </a:pPr>
                      <a:r>
                        <a:rPr lang="de-DE" sz="1800" dirty="0">
                          <a:solidFill>
                            <a:schemeClr val="tx1"/>
                          </a:solidFill>
                          <a:effectLst/>
                        </a:rPr>
                        <a:t>- Global Precipitation Measurement (GPM)</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1">
                        <a:lumMod val="40000"/>
                        <a:lumOff val="60000"/>
                      </a:schemeClr>
                    </a:solidFill>
                  </a:tcPr>
                </a:tc>
                <a:extLst>
                  <a:ext uri="{0D108BD9-81ED-4DB2-BD59-A6C34878D82A}">
                    <a16:rowId xmlns:a16="http://schemas.microsoft.com/office/drawing/2014/main" val="810175019"/>
                  </a:ext>
                </a:extLst>
              </a:tr>
              <a:tr h="326436">
                <a:tc>
                  <a:txBody>
                    <a:bodyPr/>
                    <a:lstStyle/>
                    <a:p>
                      <a:pPr>
                        <a:lnSpc>
                          <a:spcPct val="107000"/>
                        </a:lnSpc>
                        <a:spcAft>
                          <a:spcPts val="800"/>
                        </a:spcAft>
                      </a:pPr>
                      <a:r>
                        <a:rPr lang="de-DE" sz="1800" dirty="0">
                          <a:solidFill>
                            <a:schemeClr val="tx1"/>
                          </a:solidFill>
                          <a:effectLst/>
                        </a:rPr>
                        <a:t>Oceanic Data</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rgbClr val="0070C0"/>
                    </a:solidFill>
                  </a:tcPr>
                </a:tc>
                <a:tc>
                  <a:txBody>
                    <a:bodyPr/>
                    <a:lstStyle/>
                    <a:p>
                      <a:pPr>
                        <a:lnSpc>
                          <a:spcPct val="107000"/>
                        </a:lnSpc>
                        <a:spcAft>
                          <a:spcPts val="800"/>
                        </a:spcAft>
                      </a:pPr>
                      <a:r>
                        <a:rPr lang="de-DE" sz="1800" dirty="0">
                          <a:solidFill>
                            <a:schemeClr val="tx1"/>
                          </a:solidFill>
                          <a:effectLst/>
                        </a:rPr>
                        <a:t>- Sea Surface Temperature (SST)</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rgbClr val="0070C0"/>
                    </a:solidFill>
                  </a:tcPr>
                </a:tc>
                <a:tc>
                  <a:txBody>
                    <a:bodyPr/>
                    <a:lstStyle/>
                    <a:p>
                      <a:pPr>
                        <a:lnSpc>
                          <a:spcPct val="107000"/>
                        </a:lnSpc>
                        <a:spcAft>
                          <a:spcPts val="800"/>
                        </a:spcAft>
                      </a:pPr>
                      <a:r>
                        <a:rPr lang="de-DE" sz="1800" dirty="0">
                          <a:solidFill>
                            <a:schemeClr val="tx1"/>
                          </a:solidFill>
                          <a:effectLst/>
                        </a:rPr>
                        <a:t>- NOAA, Hadley Centre, ECMWF</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rgbClr val="0070C0"/>
                    </a:solidFill>
                  </a:tcPr>
                </a:tc>
                <a:extLst>
                  <a:ext uri="{0D108BD9-81ED-4DB2-BD59-A6C34878D82A}">
                    <a16:rowId xmlns:a16="http://schemas.microsoft.com/office/drawing/2014/main" val="3007859324"/>
                  </a:ext>
                </a:extLst>
              </a:tr>
              <a:tr h="326436">
                <a:tc rowSpan="3">
                  <a:txBody>
                    <a:bodyPr/>
                    <a:lstStyle/>
                    <a:p>
                      <a:pPr>
                        <a:lnSpc>
                          <a:spcPct val="107000"/>
                        </a:lnSpc>
                        <a:spcAft>
                          <a:spcPts val="800"/>
                        </a:spcAft>
                      </a:pPr>
                      <a:r>
                        <a:rPr lang="de-DE" sz="1800" dirty="0">
                          <a:solidFill>
                            <a:schemeClr val="tx1"/>
                          </a:solidFill>
                          <a:effectLst/>
                        </a:rPr>
                        <a:t>Aerosols &amp; Gases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tc>
                  <a:txBody>
                    <a:bodyPr/>
                    <a:lstStyle/>
                    <a:p>
                      <a:pPr>
                        <a:lnSpc>
                          <a:spcPct val="107000"/>
                        </a:lnSpc>
                        <a:spcAft>
                          <a:spcPts val="800"/>
                        </a:spcAft>
                      </a:pPr>
                      <a:r>
                        <a:rPr lang="de-DE" sz="1800" dirty="0">
                          <a:solidFill>
                            <a:schemeClr val="tx1"/>
                          </a:solidFill>
                          <a:effectLst/>
                        </a:rPr>
                        <a:t>- Aerosol Concentration (distribution, types)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tc>
                  <a:txBody>
                    <a:bodyPr/>
                    <a:lstStyle/>
                    <a:p>
                      <a:pPr>
                        <a:lnSpc>
                          <a:spcPct val="107000"/>
                        </a:lnSpc>
                        <a:spcAft>
                          <a:spcPts val="800"/>
                        </a:spcAft>
                      </a:pPr>
                      <a:r>
                        <a:rPr lang="de-DE" sz="1800" dirty="0">
                          <a:solidFill>
                            <a:schemeClr val="tx1"/>
                          </a:solidFill>
                          <a:effectLst/>
                        </a:rPr>
                        <a:t>- AERONET, MODIS, CALIPSO</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extLst>
                  <a:ext uri="{0D108BD9-81ED-4DB2-BD59-A6C34878D82A}">
                    <a16:rowId xmlns:a16="http://schemas.microsoft.com/office/drawing/2014/main" val="2882197299"/>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en-US" sz="1800" dirty="0">
                          <a:solidFill>
                            <a:schemeClr val="tx1"/>
                          </a:solidFill>
                          <a:effectLst/>
                        </a:rPr>
                        <a:t>- Greenhouse Gases (CO2, CH4, N2O)</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tc>
                  <a:txBody>
                    <a:bodyPr/>
                    <a:lstStyle/>
                    <a:p>
                      <a:pPr>
                        <a:lnSpc>
                          <a:spcPct val="107000"/>
                        </a:lnSpc>
                        <a:spcAft>
                          <a:spcPts val="800"/>
                        </a:spcAft>
                      </a:pPr>
                      <a:r>
                        <a:rPr lang="en-US" sz="1800" dirty="0">
                          <a:solidFill>
                            <a:schemeClr val="tx1"/>
                          </a:solidFill>
                          <a:effectLst/>
                        </a:rPr>
                        <a:t>- NOAA, Mauna Loa Observatory, GOSAT</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extLst>
                  <a:ext uri="{0D108BD9-81ED-4DB2-BD59-A6C34878D82A}">
                    <a16:rowId xmlns:a16="http://schemas.microsoft.com/office/drawing/2014/main" val="111491431"/>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Ozone (stratospheric, tropospheric)</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tc>
                  <a:txBody>
                    <a:bodyPr/>
                    <a:lstStyle/>
                    <a:p>
                      <a:pPr>
                        <a:lnSpc>
                          <a:spcPct val="107000"/>
                        </a:lnSpc>
                        <a:spcAft>
                          <a:spcPts val="800"/>
                        </a:spcAft>
                      </a:pPr>
                      <a:r>
                        <a:rPr lang="en-US" sz="1800" dirty="0">
                          <a:solidFill>
                            <a:schemeClr val="tx1"/>
                          </a:solidFill>
                          <a:effectLst/>
                        </a:rPr>
                        <a:t>- OMI, MLS, ground-based observations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accent2">
                        <a:lumMod val="40000"/>
                        <a:lumOff val="60000"/>
                      </a:schemeClr>
                    </a:solidFill>
                  </a:tcPr>
                </a:tc>
                <a:extLst>
                  <a:ext uri="{0D108BD9-81ED-4DB2-BD59-A6C34878D82A}">
                    <a16:rowId xmlns:a16="http://schemas.microsoft.com/office/drawing/2014/main" val="21320366"/>
                  </a:ext>
                </a:extLst>
              </a:tr>
              <a:tr h="326436">
                <a:tc rowSpan="5">
                  <a:txBody>
                    <a:bodyPr/>
                    <a:lstStyle/>
                    <a:p>
                      <a:pPr>
                        <a:lnSpc>
                          <a:spcPct val="107000"/>
                        </a:lnSpc>
                        <a:spcAft>
                          <a:spcPts val="800"/>
                        </a:spcAft>
                      </a:pPr>
                      <a:r>
                        <a:rPr lang="de-DE" sz="1800" dirty="0">
                          <a:solidFill>
                            <a:schemeClr val="tx1"/>
                          </a:solidFill>
                          <a:effectLst/>
                        </a:rPr>
                        <a:t>Climate Indices</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highlight>
                            <a:srgbClr val="FFFF00"/>
                          </a:highlight>
                        </a:rPr>
                        <a:t>- ENSO (NINO indices, SOI)</a:t>
                      </a:r>
                      <a:endParaRPr lang="de-DE" sz="18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rPr>
                        <a:t>- NOAA, BOM, CPC</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extLst>
                  <a:ext uri="{0D108BD9-81ED-4DB2-BD59-A6C34878D82A}">
                    <a16:rowId xmlns:a16="http://schemas.microsoft.com/office/drawing/2014/main" val="3774529517"/>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highlight>
                            <a:srgbClr val="FFFF00"/>
                          </a:highlight>
                        </a:rPr>
                        <a:t>- AMO (AMO index)</a:t>
                      </a:r>
                      <a:endParaRPr lang="de-DE" sz="18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rPr>
                        <a:t>- NOAA, Kaplan SST</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extLst>
                  <a:ext uri="{0D108BD9-81ED-4DB2-BD59-A6C34878D82A}">
                    <a16:rowId xmlns:a16="http://schemas.microsoft.com/office/drawing/2014/main" val="3504560791"/>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highlight>
                            <a:srgbClr val="FFFF00"/>
                          </a:highlight>
                        </a:rPr>
                        <a:t>- IOD (IOD index), EPTW, Zonal wind</a:t>
                      </a:r>
                      <a:endParaRPr lang="de-DE" sz="1800" dirty="0">
                        <a:solidFill>
                          <a:schemeClr val="tx1"/>
                        </a:solidFill>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rPr>
                        <a:t>- JAMSTEC, BOM</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extLst>
                  <a:ext uri="{0D108BD9-81ED-4DB2-BD59-A6C34878D82A}">
                    <a16:rowId xmlns:a16="http://schemas.microsoft.com/office/drawing/2014/main" val="546770393"/>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AO (AO index)</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rPr>
                        <a:t>- NOAA, CPC</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extLst>
                  <a:ext uri="{0D108BD9-81ED-4DB2-BD59-A6C34878D82A}">
                    <a16:rowId xmlns:a16="http://schemas.microsoft.com/office/drawing/2014/main" val="3626615137"/>
                  </a:ext>
                </a:extLst>
              </a:tr>
              <a:tr h="326436">
                <a:tc vMerge="1">
                  <a:txBody>
                    <a:bodyPr/>
                    <a:lstStyle/>
                    <a:p>
                      <a:endParaRPr lang="de-DE" sz="1200" dirty="0">
                        <a:effectLst/>
                        <a:latin typeface="Calibri" panose="020F0502020204030204" pitchFamily="34" charset="0"/>
                        <a:cs typeface="Times New Roman" panose="02020603050405020304" pitchFamily="18" charset="0"/>
                      </a:endParaRPr>
                    </a:p>
                  </a:txBody>
                  <a:tcPr marL="51123" marR="51123" marT="0" marB="0"/>
                </a:tc>
                <a:tc>
                  <a:txBody>
                    <a:bodyPr/>
                    <a:lstStyle/>
                    <a:p>
                      <a:pPr>
                        <a:lnSpc>
                          <a:spcPct val="107000"/>
                        </a:lnSpc>
                        <a:spcAft>
                          <a:spcPts val="800"/>
                        </a:spcAft>
                      </a:pPr>
                      <a:r>
                        <a:rPr lang="de-DE" sz="1800" dirty="0">
                          <a:solidFill>
                            <a:schemeClr val="tx1"/>
                          </a:solidFill>
                          <a:effectLst/>
                        </a:rPr>
                        <a:t>- NAO (NAO index)</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tc>
                  <a:txBody>
                    <a:bodyPr/>
                    <a:lstStyle/>
                    <a:p>
                      <a:pPr>
                        <a:lnSpc>
                          <a:spcPct val="107000"/>
                        </a:lnSpc>
                        <a:spcAft>
                          <a:spcPts val="800"/>
                        </a:spcAft>
                      </a:pPr>
                      <a:r>
                        <a:rPr lang="de-DE" sz="1800" dirty="0">
                          <a:solidFill>
                            <a:schemeClr val="tx1"/>
                          </a:solidFill>
                          <a:effectLst/>
                        </a:rPr>
                        <a:t>- NOAA, CPC</a:t>
                      </a:r>
                      <a:endParaRPr lang="de-DE"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123" marR="51123" marT="0" marB="0">
                    <a:solidFill>
                      <a:schemeClr val="bg1">
                        <a:lumMod val="65000"/>
                      </a:schemeClr>
                    </a:solidFill>
                  </a:tcPr>
                </a:tc>
                <a:extLst>
                  <a:ext uri="{0D108BD9-81ED-4DB2-BD59-A6C34878D82A}">
                    <a16:rowId xmlns:a16="http://schemas.microsoft.com/office/drawing/2014/main" val="3608729024"/>
                  </a:ext>
                </a:extLst>
              </a:tr>
            </a:tbl>
          </a:graphicData>
        </a:graphic>
      </p:graphicFrame>
      <p:sp>
        <p:nvSpPr>
          <p:cNvPr id="14" name="Rectangle 13">
            <a:extLst>
              <a:ext uri="{FF2B5EF4-FFF2-40B4-BE49-F238E27FC236}">
                <a16:creationId xmlns:a16="http://schemas.microsoft.com/office/drawing/2014/main" id="{F98D0AB6-7ECD-4788-9BDB-911409EC94D6}"/>
              </a:ext>
            </a:extLst>
          </p:cNvPr>
          <p:cNvSpPr/>
          <p:nvPr/>
        </p:nvSpPr>
        <p:spPr>
          <a:xfrm>
            <a:off x="2999656" y="1808820"/>
            <a:ext cx="4608512" cy="324036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43 years data </a:t>
            </a:r>
            <a:endParaRPr lang="de-DE" sz="3600" dirty="0">
              <a:solidFill>
                <a:schemeClr val="tx1"/>
              </a:solidFill>
            </a:endParaRPr>
          </a:p>
        </p:txBody>
      </p:sp>
    </p:spTree>
    <p:extLst>
      <p:ext uri="{BB962C8B-B14F-4D97-AF65-F5344CB8AC3E}">
        <p14:creationId xmlns:p14="http://schemas.microsoft.com/office/powerpoint/2010/main" val="215490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3658F0-56AC-4668-9B66-8600548222EC}"/>
              </a:ext>
            </a:extLst>
          </p:cNvPr>
          <p:cNvSpPr>
            <a:spLocks noGrp="1"/>
          </p:cNvSpPr>
          <p:nvPr>
            <p:ph type="title"/>
          </p:nvPr>
        </p:nvSpPr>
        <p:spPr>
          <a:xfrm>
            <a:off x="303326" y="136527"/>
            <a:ext cx="10515600" cy="942798"/>
          </a:xfrm>
        </p:spPr>
        <p:txBody>
          <a:bodyPr/>
          <a:lstStyle/>
          <a:p>
            <a:endParaRPr lang="de-DE" dirty="0"/>
          </a:p>
        </p:txBody>
      </p:sp>
      <p:grpSp>
        <p:nvGrpSpPr>
          <p:cNvPr id="55" name="Group 54">
            <a:extLst>
              <a:ext uri="{FF2B5EF4-FFF2-40B4-BE49-F238E27FC236}">
                <a16:creationId xmlns:a16="http://schemas.microsoft.com/office/drawing/2014/main" id="{1648690D-EB6E-4E23-B098-AABD5C777CDF}"/>
              </a:ext>
            </a:extLst>
          </p:cNvPr>
          <p:cNvGrpSpPr/>
          <p:nvPr/>
        </p:nvGrpSpPr>
        <p:grpSpPr>
          <a:xfrm>
            <a:off x="551384" y="1079280"/>
            <a:ext cx="11097022" cy="5472784"/>
            <a:chOff x="551384" y="1079280"/>
            <a:chExt cx="11097022" cy="5472784"/>
          </a:xfrm>
        </p:grpSpPr>
        <p:sp>
          <p:nvSpPr>
            <p:cNvPr id="5" name="TextBox 4">
              <a:extLst>
                <a:ext uri="{FF2B5EF4-FFF2-40B4-BE49-F238E27FC236}">
                  <a16:creationId xmlns:a16="http://schemas.microsoft.com/office/drawing/2014/main" id="{74A84434-D556-4915-8952-09708C90F278}"/>
                </a:ext>
              </a:extLst>
            </p:cNvPr>
            <p:cNvSpPr txBox="1"/>
            <p:nvPr/>
          </p:nvSpPr>
          <p:spPr>
            <a:xfrm>
              <a:off x="551384" y="1196752"/>
              <a:ext cx="3672408" cy="5355312"/>
            </a:xfrm>
            <a:prstGeom prst="rect">
              <a:avLst/>
            </a:prstGeom>
            <a:noFill/>
          </p:spPr>
          <p:txBody>
            <a:bodyPr wrap="square">
              <a:spAutoFit/>
            </a:bodyPr>
            <a:lstStyle/>
            <a:p>
              <a:r>
                <a:rPr lang="de-DE" dirty="0"/>
                <a:t>+-------------------------------------+</a:t>
              </a:r>
            </a:p>
            <a:p>
              <a:r>
                <a:rPr lang="de-DE" dirty="0"/>
                <a:t>|          Objective One              |</a:t>
              </a:r>
            </a:p>
            <a:p>
              <a:r>
                <a:rPr lang="de-DE" dirty="0"/>
                <a:t>|       Change Point Detection|</a:t>
              </a:r>
            </a:p>
            <a:p>
              <a:r>
                <a:rPr lang="de-DE" dirty="0"/>
                <a:t>+-------------------------------------+</a:t>
              </a:r>
            </a:p>
            <a:p>
              <a:endParaRPr lang="de-DE" dirty="0"/>
            </a:p>
            <a:p>
              <a:r>
                <a:rPr lang="de-DE" dirty="0"/>
                <a:t>+-------------------------------------+</a:t>
              </a:r>
            </a:p>
            <a:p>
              <a:r>
                <a:rPr lang="de-DE" dirty="0"/>
                <a:t>|          Objective Two              |</a:t>
              </a:r>
            </a:p>
            <a:p>
              <a:r>
                <a:rPr lang="de-DE" dirty="0"/>
                <a:t>|       Analyze Climate Pattern </a:t>
              </a:r>
            </a:p>
            <a:p>
              <a:r>
                <a:rPr lang="de-DE" dirty="0"/>
                <a:t>+-------------------------------------+</a:t>
              </a:r>
            </a:p>
            <a:p>
              <a:endParaRPr lang="de-DE" dirty="0"/>
            </a:p>
            <a:p>
              <a:r>
                <a:rPr lang="de-DE" dirty="0"/>
                <a:t>+-------------------------------------+</a:t>
              </a:r>
            </a:p>
            <a:p>
              <a:r>
                <a:rPr lang="de-DE" dirty="0"/>
                <a:t>|          Objective Three            |</a:t>
              </a:r>
            </a:p>
            <a:p>
              <a:r>
                <a:rPr lang="de-DE" dirty="0"/>
                <a:t>|       Identify Extreme Events |</a:t>
              </a:r>
            </a:p>
            <a:p>
              <a:r>
                <a:rPr lang="de-DE" dirty="0"/>
                <a:t>+-------------------------------------+</a:t>
              </a:r>
            </a:p>
            <a:p>
              <a:endParaRPr lang="de-DE" dirty="0"/>
            </a:p>
            <a:p>
              <a:r>
                <a:rPr lang="de-DE" dirty="0"/>
                <a:t>+-------------------------------------+</a:t>
              </a:r>
            </a:p>
            <a:p>
              <a:r>
                <a:rPr lang="de-DE" dirty="0"/>
                <a:t>|          Objective Four             |</a:t>
              </a:r>
            </a:p>
            <a:p>
              <a:r>
                <a:rPr lang="de-DE" dirty="0"/>
                <a:t>|       Identify Primary Factors|</a:t>
              </a:r>
            </a:p>
            <a:p>
              <a:r>
                <a:rPr lang="de-DE" dirty="0"/>
                <a:t>+-------------------------------------+</a:t>
              </a:r>
            </a:p>
          </p:txBody>
        </p:sp>
        <p:grpSp>
          <p:nvGrpSpPr>
            <p:cNvPr id="27" name="Group 26">
              <a:extLst>
                <a:ext uri="{FF2B5EF4-FFF2-40B4-BE49-F238E27FC236}">
                  <a16:creationId xmlns:a16="http://schemas.microsoft.com/office/drawing/2014/main" id="{47B55544-C658-433E-A0C1-3FB97D037AED}"/>
                </a:ext>
              </a:extLst>
            </p:cNvPr>
            <p:cNvGrpSpPr/>
            <p:nvPr/>
          </p:nvGrpSpPr>
          <p:grpSpPr>
            <a:xfrm>
              <a:off x="4583833" y="1079280"/>
              <a:ext cx="6845844" cy="1754326"/>
              <a:chOff x="5447928" y="1388197"/>
              <a:chExt cx="6192688" cy="1944927"/>
            </a:xfrm>
          </p:grpSpPr>
          <p:sp>
            <p:nvSpPr>
              <p:cNvPr id="20" name="TextBox 19">
                <a:extLst>
                  <a:ext uri="{FF2B5EF4-FFF2-40B4-BE49-F238E27FC236}">
                    <a16:creationId xmlns:a16="http://schemas.microsoft.com/office/drawing/2014/main" id="{9E42E5EC-DE26-4619-B829-B077446FC7AB}"/>
                  </a:ext>
                </a:extLst>
              </p:cNvPr>
              <p:cNvSpPr txBox="1"/>
              <p:nvPr/>
            </p:nvSpPr>
            <p:spPr>
              <a:xfrm>
                <a:off x="5447928" y="1388197"/>
                <a:ext cx="6192688" cy="1944927"/>
              </a:xfrm>
              <a:prstGeom prst="rect">
                <a:avLst/>
              </a:prstGeom>
              <a:noFill/>
            </p:spPr>
            <p:txBody>
              <a:bodyPr wrap="square">
                <a:spAutoFit/>
              </a:bodyPr>
              <a:lstStyle/>
              <a:p>
                <a:r>
                  <a:rPr lang="de-DE" dirty="0"/>
                  <a:t>+-------------------------------------------------------------------------------------------+</a:t>
                </a:r>
              </a:p>
              <a:p>
                <a:r>
                  <a:rPr lang="de-DE" dirty="0"/>
                  <a:t>   Method</a:t>
                </a:r>
              </a:p>
              <a:p>
                <a:r>
                  <a:rPr lang="de-DE" dirty="0"/>
                  <a:t>    -   machine learning method</a:t>
                </a:r>
              </a:p>
              <a:p>
                <a:r>
                  <a:rPr lang="de-DE" dirty="0">
                    <a:solidFill>
                      <a:schemeClr val="tx1"/>
                    </a:solidFill>
                  </a:rPr>
                  <a:t>    -  Change </a:t>
                </a:r>
                <a:r>
                  <a:rPr lang="de-DE" dirty="0"/>
                  <a:t>Point Detection</a:t>
                </a:r>
                <a:endParaRPr lang="de-DE" dirty="0">
                  <a:solidFill>
                    <a:schemeClr val="tx1"/>
                  </a:solidFill>
                </a:endParaRPr>
              </a:p>
              <a:p>
                <a:r>
                  <a:rPr lang="de-DE" dirty="0"/>
                  <a:t>    -  Validate change points                 </a:t>
                </a:r>
              </a:p>
              <a:p>
                <a:r>
                  <a:rPr lang="de-DE" dirty="0"/>
                  <a:t>+-------------------------------------------------------------------------------------------+ </a:t>
                </a:r>
              </a:p>
            </p:txBody>
          </p:sp>
          <p:cxnSp>
            <p:nvCxnSpPr>
              <p:cNvPr id="22" name="Straight Connector 21">
                <a:extLst>
                  <a:ext uri="{FF2B5EF4-FFF2-40B4-BE49-F238E27FC236}">
                    <a16:creationId xmlns:a16="http://schemas.microsoft.com/office/drawing/2014/main" id="{E894922F-2A04-408A-9C78-35E311B551C6}"/>
                  </a:ext>
                </a:extLst>
              </p:cNvPr>
              <p:cNvCxnSpPr>
                <a:cxnSpLocks/>
              </p:cNvCxnSpPr>
              <p:nvPr/>
            </p:nvCxnSpPr>
            <p:spPr>
              <a:xfrm>
                <a:off x="5591944" y="1772816"/>
                <a:ext cx="0" cy="10081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39DCBE-A325-4F8A-A2C9-B2435C6CC960}"/>
                  </a:ext>
                </a:extLst>
              </p:cNvPr>
              <p:cNvCxnSpPr>
                <a:cxnSpLocks/>
              </p:cNvCxnSpPr>
              <p:nvPr/>
            </p:nvCxnSpPr>
            <p:spPr>
              <a:xfrm>
                <a:off x="11424592" y="1772816"/>
                <a:ext cx="15103" cy="12401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7EC7EAD-6759-4A1C-ADEA-27212CF7FC67}"/>
                </a:ext>
              </a:extLst>
            </p:cNvPr>
            <p:cNvGrpSpPr/>
            <p:nvPr/>
          </p:nvGrpSpPr>
          <p:grpSpPr>
            <a:xfrm>
              <a:off x="4583833" y="2544796"/>
              <a:ext cx="7036838" cy="1754326"/>
              <a:chOff x="5447928" y="1388197"/>
              <a:chExt cx="6192688" cy="1969985"/>
            </a:xfrm>
          </p:grpSpPr>
          <p:sp>
            <p:nvSpPr>
              <p:cNvPr id="30" name="TextBox 29">
                <a:extLst>
                  <a:ext uri="{FF2B5EF4-FFF2-40B4-BE49-F238E27FC236}">
                    <a16:creationId xmlns:a16="http://schemas.microsoft.com/office/drawing/2014/main" id="{333FC0C6-FE4B-4FAA-A02B-99F2D53C48C1}"/>
                  </a:ext>
                </a:extLst>
              </p:cNvPr>
              <p:cNvSpPr txBox="1"/>
              <p:nvPr/>
            </p:nvSpPr>
            <p:spPr>
              <a:xfrm>
                <a:off x="5447928" y="1388197"/>
                <a:ext cx="6192688" cy="1969985"/>
              </a:xfrm>
              <a:prstGeom prst="rect">
                <a:avLst/>
              </a:prstGeom>
              <a:noFill/>
            </p:spPr>
            <p:txBody>
              <a:bodyPr wrap="square">
                <a:spAutoFit/>
              </a:bodyPr>
              <a:lstStyle/>
              <a:p>
                <a:r>
                  <a:rPr lang="de-DE" dirty="0"/>
                  <a:t>+-------------------------------------------------------------------------------------------+</a:t>
                </a:r>
              </a:p>
              <a:p>
                <a:r>
                  <a:rPr lang="de-DE" dirty="0"/>
                  <a:t>   Method</a:t>
                </a:r>
              </a:p>
              <a:p>
                <a:r>
                  <a:rPr lang="de-DE" dirty="0"/>
                  <a:t>    - Use time series analysis </a:t>
                </a:r>
              </a:p>
              <a:p>
                <a:r>
                  <a:rPr lang="de-DE" dirty="0">
                    <a:solidFill>
                      <a:schemeClr val="tx1"/>
                    </a:solidFill>
                  </a:rPr>
                  <a:t>    - </a:t>
                </a:r>
                <a:r>
                  <a:rPr lang="de-DE" dirty="0"/>
                  <a:t>Apply clustering techniques</a:t>
                </a:r>
              </a:p>
              <a:p>
                <a:r>
                  <a:rPr lang="de-DE" dirty="0"/>
                  <a:t>    - Identify trends and patterns </a:t>
                </a:r>
              </a:p>
              <a:p>
                <a:r>
                  <a:rPr lang="de-DE" dirty="0"/>
                  <a:t>+--------------------------------------------------------------------------------------------+ </a:t>
                </a:r>
              </a:p>
            </p:txBody>
          </p:sp>
          <p:cxnSp>
            <p:nvCxnSpPr>
              <p:cNvPr id="31" name="Straight Connector 30">
                <a:extLst>
                  <a:ext uri="{FF2B5EF4-FFF2-40B4-BE49-F238E27FC236}">
                    <a16:creationId xmlns:a16="http://schemas.microsoft.com/office/drawing/2014/main" id="{2B0495D0-7ED3-4F84-8FA0-51048FDDEFA4}"/>
                  </a:ext>
                </a:extLst>
              </p:cNvPr>
              <p:cNvCxnSpPr>
                <a:cxnSpLocks/>
              </p:cNvCxnSpPr>
              <p:nvPr/>
            </p:nvCxnSpPr>
            <p:spPr>
              <a:xfrm>
                <a:off x="5591944" y="1772816"/>
                <a:ext cx="0" cy="10081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8DDA0E3-71BC-4FD0-9264-F3B0C42BB2F4}"/>
                  </a:ext>
                </a:extLst>
              </p:cNvPr>
              <p:cNvCxnSpPr>
                <a:cxnSpLocks/>
              </p:cNvCxnSpPr>
              <p:nvPr/>
            </p:nvCxnSpPr>
            <p:spPr>
              <a:xfrm>
                <a:off x="11277066" y="1781097"/>
                <a:ext cx="0" cy="122030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38516F7-6708-4F61-8794-D56EF4C03071}"/>
                </a:ext>
              </a:extLst>
            </p:cNvPr>
            <p:cNvGrpSpPr/>
            <p:nvPr/>
          </p:nvGrpSpPr>
          <p:grpSpPr>
            <a:xfrm>
              <a:off x="4589850" y="3952195"/>
              <a:ext cx="7058556" cy="1477328"/>
              <a:chOff x="5447928" y="1388197"/>
              <a:chExt cx="6192688" cy="1477328"/>
            </a:xfrm>
          </p:grpSpPr>
          <p:sp>
            <p:nvSpPr>
              <p:cNvPr id="34" name="TextBox 33">
                <a:extLst>
                  <a:ext uri="{FF2B5EF4-FFF2-40B4-BE49-F238E27FC236}">
                    <a16:creationId xmlns:a16="http://schemas.microsoft.com/office/drawing/2014/main" id="{B1E7BD55-305D-45FC-ACD0-775C8F5B648D}"/>
                  </a:ext>
                </a:extLst>
              </p:cNvPr>
              <p:cNvSpPr txBox="1"/>
              <p:nvPr/>
            </p:nvSpPr>
            <p:spPr>
              <a:xfrm>
                <a:off x="5447928" y="1388197"/>
                <a:ext cx="6192688" cy="1477328"/>
              </a:xfrm>
              <a:prstGeom prst="rect">
                <a:avLst/>
              </a:prstGeom>
              <a:noFill/>
            </p:spPr>
            <p:txBody>
              <a:bodyPr wrap="square">
                <a:spAutoFit/>
              </a:bodyPr>
              <a:lstStyle/>
              <a:p>
                <a:r>
                  <a:rPr lang="de-DE" dirty="0"/>
                  <a:t>+-------------------------------------------------------------------------------------------+</a:t>
                </a:r>
              </a:p>
              <a:p>
                <a:r>
                  <a:rPr lang="de-DE" dirty="0"/>
                  <a:t>   Method</a:t>
                </a:r>
              </a:p>
              <a:p>
                <a:r>
                  <a:rPr lang="de-DE" dirty="0"/>
                  <a:t>    - Use statistical thresholds or    </a:t>
                </a:r>
              </a:p>
              <a:p>
                <a:r>
                  <a:rPr lang="de-DE" dirty="0"/>
                  <a:t>    machine learning techniques </a:t>
                </a:r>
              </a:p>
              <a:p>
                <a:r>
                  <a:rPr lang="de-DE" dirty="0"/>
                  <a:t>+--------------------------------------------------------------------------------------------+ </a:t>
                </a:r>
              </a:p>
            </p:txBody>
          </p:sp>
          <p:cxnSp>
            <p:nvCxnSpPr>
              <p:cNvPr id="35" name="Straight Connector 34">
                <a:extLst>
                  <a:ext uri="{FF2B5EF4-FFF2-40B4-BE49-F238E27FC236}">
                    <a16:creationId xmlns:a16="http://schemas.microsoft.com/office/drawing/2014/main" id="{9DC51942-F5B5-4106-9EA4-5B168C928B66}"/>
                  </a:ext>
                </a:extLst>
              </p:cNvPr>
              <p:cNvCxnSpPr>
                <a:cxnSpLocks/>
              </p:cNvCxnSpPr>
              <p:nvPr/>
            </p:nvCxnSpPr>
            <p:spPr>
              <a:xfrm flipH="1">
                <a:off x="5582325" y="1702936"/>
                <a:ext cx="9617" cy="87229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378A9D9-D6E0-491E-AD0D-1BFF0ECB9F95}"/>
                  </a:ext>
                </a:extLst>
              </p:cNvPr>
              <p:cNvCxnSpPr>
                <a:cxnSpLocks/>
              </p:cNvCxnSpPr>
              <p:nvPr/>
            </p:nvCxnSpPr>
            <p:spPr>
              <a:xfrm>
                <a:off x="11285512" y="1610234"/>
                <a:ext cx="0" cy="10081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DC6C7C3-A5BC-4AE8-9EFD-D0D9B1D566F0}"/>
                </a:ext>
              </a:extLst>
            </p:cNvPr>
            <p:cNvGrpSpPr/>
            <p:nvPr/>
          </p:nvGrpSpPr>
          <p:grpSpPr>
            <a:xfrm>
              <a:off x="4601143" y="5209108"/>
              <a:ext cx="7036838" cy="1200329"/>
              <a:chOff x="5447928" y="1388197"/>
              <a:chExt cx="6192688" cy="1512753"/>
            </a:xfrm>
          </p:grpSpPr>
          <p:sp>
            <p:nvSpPr>
              <p:cNvPr id="38" name="TextBox 37">
                <a:extLst>
                  <a:ext uri="{FF2B5EF4-FFF2-40B4-BE49-F238E27FC236}">
                    <a16:creationId xmlns:a16="http://schemas.microsoft.com/office/drawing/2014/main" id="{11966357-1F81-477A-9E65-8955C4704F8D}"/>
                  </a:ext>
                </a:extLst>
              </p:cNvPr>
              <p:cNvSpPr txBox="1"/>
              <p:nvPr/>
            </p:nvSpPr>
            <p:spPr>
              <a:xfrm>
                <a:off x="5447928" y="1388197"/>
                <a:ext cx="6192688" cy="1512753"/>
              </a:xfrm>
              <a:prstGeom prst="rect">
                <a:avLst/>
              </a:prstGeom>
              <a:noFill/>
            </p:spPr>
            <p:txBody>
              <a:bodyPr wrap="square">
                <a:spAutoFit/>
              </a:bodyPr>
              <a:lstStyle/>
              <a:p>
                <a:r>
                  <a:rPr lang="de-DE" dirty="0"/>
                  <a:t>+--------------------------------------------------------------------------------------------+</a:t>
                </a:r>
              </a:p>
              <a:p>
                <a:r>
                  <a:rPr lang="de-DE" dirty="0"/>
                  <a:t>   Method</a:t>
                </a:r>
              </a:p>
              <a:p>
                <a:r>
                  <a:rPr lang="de-DE" dirty="0"/>
                  <a:t>    - machine learning methods</a:t>
                </a:r>
              </a:p>
              <a:p>
                <a:r>
                  <a:rPr lang="de-DE" dirty="0"/>
                  <a:t>+--------------------------------------------------------------------------------------------+ </a:t>
                </a:r>
              </a:p>
            </p:txBody>
          </p:sp>
          <p:cxnSp>
            <p:nvCxnSpPr>
              <p:cNvPr id="39" name="Straight Connector 38">
                <a:extLst>
                  <a:ext uri="{FF2B5EF4-FFF2-40B4-BE49-F238E27FC236}">
                    <a16:creationId xmlns:a16="http://schemas.microsoft.com/office/drawing/2014/main" id="{11FCD4C9-5B7E-44C9-9D0C-DB8F72D2C77F}"/>
                  </a:ext>
                </a:extLst>
              </p:cNvPr>
              <p:cNvCxnSpPr>
                <a:cxnSpLocks/>
              </p:cNvCxnSpPr>
              <p:nvPr/>
            </p:nvCxnSpPr>
            <p:spPr>
              <a:xfrm>
                <a:off x="5591944" y="1772816"/>
                <a:ext cx="0" cy="10081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067975-E87D-4C07-A997-17A8360CF2C8}"/>
                  </a:ext>
                </a:extLst>
              </p:cNvPr>
              <p:cNvCxnSpPr>
                <a:cxnSpLocks/>
              </p:cNvCxnSpPr>
              <p:nvPr/>
            </p:nvCxnSpPr>
            <p:spPr>
              <a:xfrm>
                <a:off x="11308188" y="1665982"/>
                <a:ext cx="0" cy="10081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EB47CA97-3D16-40C7-AC58-BD6523C48E87}"/>
                </a:ext>
              </a:extLst>
            </p:cNvPr>
            <p:cNvSpPr/>
            <p:nvPr/>
          </p:nvSpPr>
          <p:spPr>
            <a:xfrm>
              <a:off x="8100186" y="2907148"/>
              <a:ext cx="3088436" cy="1074254"/>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NN, MLP, </a:t>
              </a:r>
              <a:r>
                <a:rPr lang="en-US" dirty="0">
                  <a:solidFill>
                    <a:srgbClr val="00B0F0"/>
                  </a:solidFill>
                </a:rPr>
                <a:t>LSTM</a:t>
              </a:r>
              <a:r>
                <a:rPr lang="en-US" dirty="0">
                  <a:solidFill>
                    <a:schemeClr val="tx1"/>
                  </a:solidFill>
                </a:rPr>
                <a:t>, NBEATS, NHITS</a:t>
              </a:r>
              <a:endParaRPr lang="de-DE" dirty="0">
                <a:solidFill>
                  <a:schemeClr val="tx1"/>
                </a:solidFill>
              </a:endParaRPr>
            </a:p>
            <a:p>
              <a:pPr algn="ctr"/>
              <a:endParaRPr lang="de-DE" dirty="0"/>
            </a:p>
          </p:txBody>
        </p:sp>
        <p:sp>
          <p:nvSpPr>
            <p:cNvPr id="42" name="Rectangle 41">
              <a:extLst>
                <a:ext uri="{FF2B5EF4-FFF2-40B4-BE49-F238E27FC236}">
                  <a16:creationId xmlns:a16="http://schemas.microsoft.com/office/drawing/2014/main" id="{FB40F766-4205-4148-A82B-E496C9DA89FB}"/>
                </a:ext>
              </a:extLst>
            </p:cNvPr>
            <p:cNvSpPr/>
            <p:nvPr/>
          </p:nvSpPr>
          <p:spPr>
            <a:xfrm>
              <a:off x="8100186" y="1374682"/>
              <a:ext cx="3071740" cy="1074254"/>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AMOC, PELT, SegNeigh or BinSeg</a:t>
              </a:r>
              <a:endParaRPr lang="de-DE" dirty="0">
                <a:solidFill>
                  <a:srgbClr val="00B0F0"/>
                </a:solidFill>
              </a:endParaRPr>
            </a:p>
          </p:txBody>
        </p:sp>
        <p:sp>
          <p:nvSpPr>
            <p:cNvPr id="43" name="Rectangle 42">
              <a:extLst>
                <a:ext uri="{FF2B5EF4-FFF2-40B4-BE49-F238E27FC236}">
                  <a16:creationId xmlns:a16="http://schemas.microsoft.com/office/drawing/2014/main" id="{966921C5-F6DC-4F11-8368-ABFA2D89E112}"/>
                </a:ext>
              </a:extLst>
            </p:cNvPr>
            <p:cNvSpPr/>
            <p:nvPr/>
          </p:nvSpPr>
          <p:spPr>
            <a:xfrm>
              <a:off x="8112224" y="4208485"/>
              <a:ext cx="3088436" cy="1074254"/>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Tx/>
                <a:buChar char="-"/>
              </a:pPr>
              <a:endParaRPr lang="en-US" dirty="0">
                <a:solidFill>
                  <a:schemeClr val="tx1"/>
                </a:solidFill>
              </a:endParaRPr>
            </a:p>
            <a:p>
              <a:pPr marL="285750" indent="-285750" algn="ctr">
                <a:buFontTx/>
                <a:buChar char="-"/>
              </a:pPr>
              <a:endParaRPr lang="en-US" dirty="0">
                <a:solidFill>
                  <a:schemeClr val="tx1"/>
                </a:solidFill>
              </a:endParaRPr>
            </a:p>
            <a:p>
              <a:pPr marL="285750" indent="-285750" algn="ctr">
                <a:buFontTx/>
                <a:buChar char="-"/>
              </a:pPr>
              <a:r>
                <a:rPr lang="en-US" dirty="0">
                  <a:solidFill>
                    <a:schemeClr val="tx1"/>
                  </a:solidFill>
                </a:rPr>
                <a:t>BM </a:t>
              </a:r>
            </a:p>
            <a:p>
              <a:pPr marL="285750" indent="-285750" algn="ctr">
                <a:buFontTx/>
                <a:buChar char="-"/>
              </a:pPr>
              <a:r>
                <a:rPr lang="en-US" dirty="0">
                  <a:solidFill>
                    <a:schemeClr val="tx1"/>
                  </a:solidFill>
                </a:rPr>
                <a:t>POT</a:t>
              </a:r>
            </a:p>
            <a:p>
              <a:pPr algn="ctr"/>
              <a:endParaRPr lang="en-US" dirty="0">
                <a:solidFill>
                  <a:schemeClr val="tx1"/>
                </a:solidFill>
              </a:endParaRPr>
            </a:p>
            <a:p>
              <a:pPr algn="ctr"/>
              <a:endParaRPr lang="de-DE" dirty="0"/>
            </a:p>
          </p:txBody>
        </p:sp>
        <p:sp>
          <p:nvSpPr>
            <p:cNvPr id="48" name="Rectangle 47">
              <a:extLst>
                <a:ext uri="{FF2B5EF4-FFF2-40B4-BE49-F238E27FC236}">
                  <a16:creationId xmlns:a16="http://schemas.microsoft.com/office/drawing/2014/main" id="{9CA38B7A-9C90-4E5D-B43E-CFD3417D3CA5}"/>
                </a:ext>
              </a:extLst>
            </p:cNvPr>
            <p:cNvSpPr/>
            <p:nvPr/>
          </p:nvSpPr>
          <p:spPr>
            <a:xfrm>
              <a:off x="8119128" y="5377944"/>
              <a:ext cx="3088436" cy="862656"/>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dirty="0">
                  <a:solidFill>
                    <a:srgbClr val="00B0F0"/>
                  </a:solidFill>
                </a:rPr>
                <a:t>Copula</a:t>
              </a:r>
            </a:p>
            <a:p>
              <a:pPr marL="285750" indent="-285750">
                <a:buFontTx/>
                <a:buChar char="-"/>
              </a:pPr>
              <a:r>
                <a:rPr lang="de-DE" dirty="0">
                  <a:solidFill>
                    <a:schemeClr val="tx1"/>
                  </a:solidFill>
                </a:rPr>
                <a:t>Random Forest</a:t>
              </a:r>
            </a:p>
            <a:p>
              <a:pPr marL="285750" indent="-285750">
                <a:buFontTx/>
                <a:buChar char="-"/>
              </a:pPr>
              <a:r>
                <a:rPr lang="de-DE" dirty="0">
                  <a:solidFill>
                    <a:schemeClr val="tx1"/>
                  </a:solidFill>
                </a:rPr>
                <a:t>SHAP Values</a:t>
              </a:r>
            </a:p>
          </p:txBody>
        </p:sp>
        <p:sp>
          <p:nvSpPr>
            <p:cNvPr id="49" name="Rectangle 48">
              <a:extLst>
                <a:ext uri="{FF2B5EF4-FFF2-40B4-BE49-F238E27FC236}">
                  <a16:creationId xmlns:a16="http://schemas.microsoft.com/office/drawing/2014/main" id="{9AD6B11E-E358-4125-9577-BCF6174C908A}"/>
                </a:ext>
              </a:extLst>
            </p:cNvPr>
            <p:cNvSpPr/>
            <p:nvPr/>
          </p:nvSpPr>
          <p:spPr>
            <a:xfrm>
              <a:off x="8119128" y="4229194"/>
              <a:ext cx="1001208" cy="9531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EVA  GEVD</a:t>
              </a:r>
            </a:p>
            <a:p>
              <a:pPr algn="ctr"/>
              <a:r>
                <a:rPr lang="de-DE" dirty="0">
                  <a:solidFill>
                    <a:schemeClr val="tx1"/>
                  </a:solidFill>
                </a:rPr>
                <a:t>GPD</a:t>
              </a:r>
              <a:endParaRPr lang="en-US" dirty="0">
                <a:solidFill>
                  <a:schemeClr val="tx1"/>
                </a:solidFill>
              </a:endParaRPr>
            </a:p>
            <a:p>
              <a:pPr algn="ctr"/>
              <a:endParaRPr lang="de-DE" dirty="0"/>
            </a:p>
          </p:txBody>
        </p:sp>
        <p:cxnSp>
          <p:nvCxnSpPr>
            <p:cNvPr id="51" name="Straight Arrow Connector 50">
              <a:extLst>
                <a:ext uri="{FF2B5EF4-FFF2-40B4-BE49-F238E27FC236}">
                  <a16:creationId xmlns:a16="http://schemas.microsoft.com/office/drawing/2014/main" id="{30E259DF-B11F-4742-ACF4-9B518D102135}"/>
                </a:ext>
              </a:extLst>
            </p:cNvPr>
            <p:cNvCxnSpPr/>
            <p:nvPr/>
          </p:nvCxnSpPr>
          <p:spPr>
            <a:xfrm>
              <a:off x="3359696" y="1700808"/>
              <a:ext cx="138334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2" name="Straight Arrow Connector 51">
              <a:extLst>
                <a:ext uri="{FF2B5EF4-FFF2-40B4-BE49-F238E27FC236}">
                  <a16:creationId xmlns:a16="http://schemas.microsoft.com/office/drawing/2014/main" id="{B5BAA132-0676-4229-8D4F-B65197A7E65D}"/>
                </a:ext>
              </a:extLst>
            </p:cNvPr>
            <p:cNvCxnSpPr/>
            <p:nvPr/>
          </p:nvCxnSpPr>
          <p:spPr>
            <a:xfrm>
              <a:off x="3359695" y="4653269"/>
              <a:ext cx="138334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3" name="Straight Arrow Connector 52">
              <a:extLst>
                <a:ext uri="{FF2B5EF4-FFF2-40B4-BE49-F238E27FC236}">
                  <a16:creationId xmlns:a16="http://schemas.microsoft.com/office/drawing/2014/main" id="{0CD1F724-DDC0-4A20-BD9C-2A004C0414F3}"/>
                </a:ext>
              </a:extLst>
            </p:cNvPr>
            <p:cNvCxnSpPr/>
            <p:nvPr/>
          </p:nvCxnSpPr>
          <p:spPr>
            <a:xfrm>
              <a:off x="3359694" y="5928558"/>
              <a:ext cx="138334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4" name="Straight Arrow Connector 53">
              <a:extLst>
                <a:ext uri="{FF2B5EF4-FFF2-40B4-BE49-F238E27FC236}">
                  <a16:creationId xmlns:a16="http://schemas.microsoft.com/office/drawing/2014/main" id="{E0B77D66-8F0D-4839-9303-4D6ECCDBEE54}"/>
                </a:ext>
              </a:extLst>
            </p:cNvPr>
            <p:cNvCxnSpPr/>
            <p:nvPr/>
          </p:nvCxnSpPr>
          <p:spPr>
            <a:xfrm>
              <a:off x="3359693" y="3140968"/>
              <a:ext cx="138334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graphicFrame>
        <p:nvGraphicFramePr>
          <p:cNvPr id="56" name="Table 55">
            <a:extLst>
              <a:ext uri="{FF2B5EF4-FFF2-40B4-BE49-F238E27FC236}">
                <a16:creationId xmlns:a16="http://schemas.microsoft.com/office/drawing/2014/main" id="{EE849A0F-C637-44F1-85E4-4087C72B3B15}"/>
              </a:ext>
            </a:extLst>
          </p:cNvPr>
          <p:cNvGraphicFramePr>
            <a:graphicFrameLocks noGrp="1"/>
          </p:cNvGraphicFramePr>
          <p:nvPr/>
        </p:nvGraphicFramePr>
        <p:xfrm>
          <a:off x="589675" y="6306072"/>
          <a:ext cx="11554997" cy="531680"/>
        </p:xfrm>
        <a:graphic>
          <a:graphicData uri="http://schemas.openxmlformats.org/drawingml/2006/table">
            <a:tbl>
              <a:tblPr firstRow="1" bandRow="1">
                <a:tableStyleId>{5C22544A-7EE6-4342-B048-85BDC9FD1C3A}</a:tableStyleId>
              </a:tblPr>
              <a:tblGrid>
                <a:gridCol w="2393043">
                  <a:extLst>
                    <a:ext uri="{9D8B030D-6E8A-4147-A177-3AD203B41FA5}">
                      <a16:colId xmlns:a16="http://schemas.microsoft.com/office/drawing/2014/main" val="1661523557"/>
                    </a:ext>
                  </a:extLst>
                </a:gridCol>
                <a:gridCol w="2003768">
                  <a:extLst>
                    <a:ext uri="{9D8B030D-6E8A-4147-A177-3AD203B41FA5}">
                      <a16:colId xmlns:a16="http://schemas.microsoft.com/office/drawing/2014/main" val="2120265813"/>
                    </a:ext>
                  </a:extLst>
                </a:gridCol>
                <a:gridCol w="2090889">
                  <a:extLst>
                    <a:ext uri="{9D8B030D-6E8A-4147-A177-3AD203B41FA5}">
                      <a16:colId xmlns:a16="http://schemas.microsoft.com/office/drawing/2014/main" val="2795027479"/>
                    </a:ext>
                  </a:extLst>
                </a:gridCol>
                <a:gridCol w="1568167">
                  <a:extLst>
                    <a:ext uri="{9D8B030D-6E8A-4147-A177-3AD203B41FA5}">
                      <a16:colId xmlns:a16="http://schemas.microsoft.com/office/drawing/2014/main" val="2835116930"/>
                    </a:ext>
                  </a:extLst>
                </a:gridCol>
                <a:gridCol w="1749565">
                  <a:extLst>
                    <a:ext uri="{9D8B030D-6E8A-4147-A177-3AD203B41FA5}">
                      <a16:colId xmlns:a16="http://schemas.microsoft.com/office/drawing/2014/main" val="3221406917"/>
                    </a:ext>
                  </a:extLst>
                </a:gridCol>
                <a:gridCol w="1749565">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Methods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Results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spTree>
    <p:extLst>
      <p:ext uri="{BB962C8B-B14F-4D97-AF65-F5344CB8AC3E}">
        <p14:creationId xmlns:p14="http://schemas.microsoft.com/office/powerpoint/2010/main" val="359550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1BFAC-091A-42C9-A48F-E6CA06531C66}"/>
              </a:ext>
            </a:extLst>
          </p:cNvPr>
          <p:cNvSpPr>
            <a:spLocks noGrp="1"/>
          </p:cNvSpPr>
          <p:nvPr>
            <p:ph type="title"/>
          </p:nvPr>
        </p:nvSpPr>
        <p:spPr/>
        <p:txBody>
          <a:bodyPr/>
          <a:lstStyle/>
          <a:p>
            <a:r>
              <a:rPr lang="en-US" dirty="0"/>
              <a:t>Change points detection </a:t>
            </a:r>
            <a:endParaRPr lang="de-DE" dirty="0"/>
          </a:p>
        </p:txBody>
      </p:sp>
      <p:graphicFrame>
        <p:nvGraphicFramePr>
          <p:cNvPr id="4" name="Table 3">
            <a:extLst>
              <a:ext uri="{FF2B5EF4-FFF2-40B4-BE49-F238E27FC236}">
                <a16:creationId xmlns:a16="http://schemas.microsoft.com/office/drawing/2014/main" id="{58556015-4424-4A73-9A70-74E7613CABCA}"/>
              </a:ext>
            </a:extLst>
          </p:cNvPr>
          <p:cNvGraphicFramePr>
            <a:graphicFrameLocks noGrp="1"/>
          </p:cNvGraphicFramePr>
          <p:nvPr>
            <p:extLst>
              <p:ext uri="{D42A27DB-BD31-4B8C-83A1-F6EECF244321}">
                <p14:modId xmlns:p14="http://schemas.microsoft.com/office/powerpoint/2010/main" val="408040423"/>
              </p:ext>
            </p:extLst>
          </p:nvPr>
        </p:nvGraphicFramePr>
        <p:xfrm>
          <a:off x="612482"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8194" name="Picture 24">
            <a:extLst>
              <a:ext uri="{FF2B5EF4-FFF2-40B4-BE49-F238E27FC236}">
                <a16:creationId xmlns:a16="http://schemas.microsoft.com/office/drawing/2014/main" id="{149402E3-5787-47D8-AF1E-6A8D67237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60" y="1340768"/>
            <a:ext cx="5952542" cy="393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25">
            <a:extLst>
              <a:ext uri="{FF2B5EF4-FFF2-40B4-BE49-F238E27FC236}">
                <a16:creationId xmlns:a16="http://schemas.microsoft.com/office/drawing/2014/main" id="{8C84664D-DC44-46BF-AA40-114DC50DE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4673" y="1355567"/>
            <a:ext cx="575090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CFF6C35-FE52-410E-AA2E-015242C34BCE}"/>
              </a:ext>
            </a:extLst>
          </p:cNvPr>
          <p:cNvSpPr/>
          <p:nvPr/>
        </p:nvSpPr>
        <p:spPr>
          <a:xfrm>
            <a:off x="47328" y="4437112"/>
            <a:ext cx="2376264" cy="936104"/>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a:extLst>
              <a:ext uri="{FF2B5EF4-FFF2-40B4-BE49-F238E27FC236}">
                <a16:creationId xmlns:a16="http://schemas.microsoft.com/office/drawing/2014/main" id="{C76B0080-6CD2-4495-8D95-5FEF2ABAD272}"/>
              </a:ext>
            </a:extLst>
          </p:cNvPr>
          <p:cNvSpPr/>
          <p:nvPr/>
        </p:nvSpPr>
        <p:spPr>
          <a:xfrm>
            <a:off x="6139191" y="4773565"/>
            <a:ext cx="2376264" cy="936104"/>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E1370661-30A9-4DF9-A49B-581CBAE4A4E2}"/>
              </a:ext>
            </a:extLst>
          </p:cNvPr>
          <p:cNvSpPr/>
          <p:nvPr/>
        </p:nvSpPr>
        <p:spPr>
          <a:xfrm>
            <a:off x="334365" y="5719398"/>
            <a:ext cx="8856984" cy="477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climate system of the region has changed after 1983. </a:t>
            </a:r>
          </a:p>
        </p:txBody>
      </p:sp>
      <p:sp>
        <p:nvSpPr>
          <p:cNvPr id="10" name="Rectangle 9">
            <a:extLst>
              <a:ext uri="{FF2B5EF4-FFF2-40B4-BE49-F238E27FC236}">
                <a16:creationId xmlns:a16="http://schemas.microsoft.com/office/drawing/2014/main" id="{88A80211-9117-487C-8003-43569F877601}"/>
              </a:ext>
            </a:extLst>
          </p:cNvPr>
          <p:cNvSpPr/>
          <p:nvPr/>
        </p:nvSpPr>
        <p:spPr>
          <a:xfrm>
            <a:off x="2407924" y="4674077"/>
            <a:ext cx="3612798" cy="688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rainfall has changed after 1983</a:t>
            </a:r>
          </a:p>
          <a:p>
            <a:pPr algn="ctr"/>
            <a:r>
              <a:rPr lang="en-US" dirty="0">
                <a:solidFill>
                  <a:schemeClr val="tx1"/>
                </a:solidFill>
              </a:rPr>
              <a:t>= decreasing trend </a:t>
            </a:r>
            <a:endParaRPr lang="de-DE" dirty="0">
              <a:solidFill>
                <a:schemeClr val="tx1"/>
              </a:solidFill>
            </a:endParaRPr>
          </a:p>
        </p:txBody>
      </p:sp>
      <p:sp>
        <p:nvSpPr>
          <p:cNvPr id="12" name="Rectangle 11">
            <a:extLst>
              <a:ext uri="{FF2B5EF4-FFF2-40B4-BE49-F238E27FC236}">
                <a16:creationId xmlns:a16="http://schemas.microsoft.com/office/drawing/2014/main" id="{038FD707-3BED-48B3-922F-F2EC23573CF7}"/>
              </a:ext>
            </a:extLst>
          </p:cNvPr>
          <p:cNvSpPr/>
          <p:nvPr/>
        </p:nvSpPr>
        <p:spPr>
          <a:xfrm>
            <a:off x="8567433" y="4813774"/>
            <a:ext cx="3612798" cy="688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Temp. has changed after 1987</a:t>
            </a:r>
          </a:p>
          <a:p>
            <a:pPr algn="ctr"/>
            <a:r>
              <a:rPr lang="en-US" dirty="0">
                <a:solidFill>
                  <a:schemeClr val="tx1"/>
                </a:solidFill>
              </a:rPr>
              <a:t>= increasing trend </a:t>
            </a:r>
            <a:endParaRPr lang="de-DE" dirty="0">
              <a:solidFill>
                <a:schemeClr val="tx1"/>
              </a:solidFill>
            </a:endParaRPr>
          </a:p>
        </p:txBody>
      </p:sp>
    </p:spTree>
    <p:extLst>
      <p:ext uri="{BB962C8B-B14F-4D97-AF65-F5344CB8AC3E}">
        <p14:creationId xmlns:p14="http://schemas.microsoft.com/office/powerpoint/2010/main" val="3518687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1BFAC-091A-42C9-A48F-E6CA06531C66}"/>
              </a:ext>
            </a:extLst>
          </p:cNvPr>
          <p:cNvSpPr>
            <a:spLocks noGrp="1"/>
          </p:cNvSpPr>
          <p:nvPr>
            <p:ph type="title"/>
          </p:nvPr>
        </p:nvSpPr>
        <p:spPr/>
        <p:txBody>
          <a:bodyPr/>
          <a:lstStyle/>
          <a:p>
            <a:r>
              <a:rPr lang="de-DE" dirty="0"/>
              <a:t>Climate Pattern – Precepitation   </a:t>
            </a:r>
          </a:p>
        </p:txBody>
      </p:sp>
      <p:graphicFrame>
        <p:nvGraphicFramePr>
          <p:cNvPr id="4" name="Table 3">
            <a:extLst>
              <a:ext uri="{FF2B5EF4-FFF2-40B4-BE49-F238E27FC236}">
                <a16:creationId xmlns:a16="http://schemas.microsoft.com/office/drawing/2014/main" id="{58556015-4424-4A73-9A70-74E7613CABCA}"/>
              </a:ext>
            </a:extLst>
          </p:cNvPr>
          <p:cNvGraphicFramePr>
            <a:graphicFrameLocks noGrp="1"/>
          </p:cNvGraphicFramePr>
          <p:nvPr>
            <p:extLst>
              <p:ext uri="{D42A27DB-BD31-4B8C-83A1-F6EECF244321}">
                <p14:modId xmlns:p14="http://schemas.microsoft.com/office/powerpoint/2010/main" val="132202406"/>
              </p:ext>
            </p:extLst>
          </p:nvPr>
        </p:nvGraphicFramePr>
        <p:xfrm>
          <a:off x="589675" y="6326320"/>
          <a:ext cx="11602325" cy="531680"/>
        </p:xfrm>
        <a:graphic>
          <a:graphicData uri="http://schemas.openxmlformats.org/drawingml/2006/table">
            <a:tbl>
              <a:tblPr firstRow="1" bandRow="1">
                <a:tableStyleId>{5C22544A-7EE6-4342-B048-85BDC9FD1C3A}</a:tableStyleId>
              </a:tblPr>
              <a:tblGrid>
                <a:gridCol w="2402845">
                  <a:extLst>
                    <a:ext uri="{9D8B030D-6E8A-4147-A177-3AD203B41FA5}">
                      <a16:colId xmlns:a16="http://schemas.microsoft.com/office/drawing/2014/main" val="1661523557"/>
                    </a:ext>
                  </a:extLst>
                </a:gridCol>
                <a:gridCol w="2011975">
                  <a:extLst>
                    <a:ext uri="{9D8B030D-6E8A-4147-A177-3AD203B41FA5}">
                      <a16:colId xmlns:a16="http://schemas.microsoft.com/office/drawing/2014/main" val="2120265813"/>
                    </a:ext>
                  </a:extLst>
                </a:gridCol>
                <a:gridCol w="2099453">
                  <a:extLst>
                    <a:ext uri="{9D8B030D-6E8A-4147-A177-3AD203B41FA5}">
                      <a16:colId xmlns:a16="http://schemas.microsoft.com/office/drawing/2014/main" val="2795027479"/>
                    </a:ext>
                  </a:extLst>
                </a:gridCol>
                <a:gridCol w="1574590">
                  <a:extLst>
                    <a:ext uri="{9D8B030D-6E8A-4147-A177-3AD203B41FA5}">
                      <a16:colId xmlns:a16="http://schemas.microsoft.com/office/drawing/2014/main" val="2835116930"/>
                    </a:ext>
                  </a:extLst>
                </a:gridCol>
                <a:gridCol w="1756731">
                  <a:extLst>
                    <a:ext uri="{9D8B030D-6E8A-4147-A177-3AD203B41FA5}">
                      <a16:colId xmlns:a16="http://schemas.microsoft.com/office/drawing/2014/main" val="3221406917"/>
                    </a:ext>
                  </a:extLst>
                </a:gridCol>
                <a:gridCol w="1756731">
                  <a:extLst>
                    <a:ext uri="{9D8B030D-6E8A-4147-A177-3AD203B41FA5}">
                      <a16:colId xmlns:a16="http://schemas.microsoft.com/office/drawing/2014/main" val="646976511"/>
                    </a:ext>
                  </a:extLst>
                </a:gridCol>
              </a:tblGrid>
              <a:tr h="531680">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Introduction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dirty="0">
                          <a:solidFill>
                            <a:schemeClr val="bg1">
                              <a:lumMod val="85000"/>
                            </a:schemeClr>
                          </a:solidFill>
                          <a:latin typeface="Times New Roman" panose="02020603050405020304" pitchFamily="18" charset="0"/>
                          <a:cs typeface="Times New Roman" panose="02020603050405020304" pitchFamily="18" charset="0"/>
                        </a:rPr>
                        <a:t>Motivation</a:t>
                      </a:r>
                      <a:r>
                        <a:rPr lang="en-US" sz="2400" dirty="0">
                          <a:solidFill>
                            <a:schemeClr val="tx1"/>
                          </a:solidFill>
                          <a:latin typeface="Times New Roman" panose="02020603050405020304" pitchFamily="18" charset="0"/>
                          <a:cs typeface="Times New Roman" panose="02020603050405020304" pitchFamily="18" charset="0"/>
                        </a:rPr>
                        <a:t> </a:t>
                      </a:r>
                      <a:endParaRPr lang="de-DE" sz="2400" dirty="0">
                        <a:solidFill>
                          <a:schemeClr val="tx1"/>
                        </a:solidFill>
                        <a:latin typeface="Times New Roman" panose="02020603050405020304" pitchFamily="18" charset="0"/>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Objectives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Methods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tx1"/>
                          </a:solidFill>
                          <a:latin typeface="Times New Roman" panose="02020603050405020304" pitchFamily="18" charset="0"/>
                          <a:ea typeface="+mn-ea"/>
                          <a:cs typeface="Times New Roman" panose="02020603050405020304" pitchFamily="18" charset="0"/>
                        </a:rPr>
                        <a:t>Results</a:t>
                      </a:r>
                      <a:endParaRPr lang="de-DE" sz="2400" b="1" dirty="0">
                        <a:solidFill>
                          <a:schemeClr val="tx1"/>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tc>
                  <a:txBody>
                    <a:bodyPr/>
                    <a:lstStyle/>
                    <a:p>
                      <a:r>
                        <a:rPr lang="en-US" sz="2400" b="1" dirty="0">
                          <a:solidFill>
                            <a:schemeClr val="bg1">
                              <a:lumMod val="85000"/>
                            </a:schemeClr>
                          </a:solidFill>
                          <a:latin typeface="Times New Roman" panose="02020603050405020304" pitchFamily="18" charset="0"/>
                          <a:ea typeface="+mn-ea"/>
                          <a:cs typeface="Times New Roman" panose="02020603050405020304" pitchFamily="18" charset="0"/>
                        </a:rPr>
                        <a:t>Outlooks</a:t>
                      </a:r>
                      <a:endParaRPr lang="de-DE" sz="2400" b="1" dirty="0">
                        <a:solidFill>
                          <a:schemeClr val="bg1">
                            <a:lumMod val="85000"/>
                          </a:schemeClr>
                        </a:solidFill>
                        <a:latin typeface="Times New Roman" panose="02020603050405020304" pitchFamily="18" charset="0"/>
                        <a:ea typeface="+mn-ea"/>
                        <a:cs typeface="Times New Roman" panose="02020603050405020304" pitchFamily="18" charset="0"/>
                      </a:endParaRPr>
                    </a:p>
                  </a:txBody>
                  <a:tcPr>
                    <a:solidFill>
                      <a:schemeClr val="accent5">
                        <a:lumMod val="20000"/>
                        <a:lumOff val="80000"/>
                      </a:schemeClr>
                    </a:solidFill>
                  </a:tcPr>
                </a:tc>
                <a:extLst>
                  <a:ext uri="{0D108BD9-81ED-4DB2-BD59-A6C34878D82A}">
                    <a16:rowId xmlns:a16="http://schemas.microsoft.com/office/drawing/2014/main" val="3542414402"/>
                  </a:ext>
                </a:extLst>
              </a:tr>
            </a:tbl>
          </a:graphicData>
        </a:graphic>
      </p:graphicFrame>
      <p:pic>
        <p:nvPicPr>
          <p:cNvPr id="11" name="Picture 10">
            <a:extLst>
              <a:ext uri="{FF2B5EF4-FFF2-40B4-BE49-F238E27FC236}">
                <a16:creationId xmlns:a16="http://schemas.microsoft.com/office/drawing/2014/main" id="{C6F23714-7859-452E-BCAC-98731BFF0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36" y="1484432"/>
            <a:ext cx="3856517" cy="2750888"/>
          </a:xfrm>
          <a:prstGeom prst="rect">
            <a:avLst/>
          </a:prstGeom>
        </p:spPr>
      </p:pic>
      <p:sp>
        <p:nvSpPr>
          <p:cNvPr id="16" name="TextBox 15">
            <a:extLst>
              <a:ext uri="{FF2B5EF4-FFF2-40B4-BE49-F238E27FC236}">
                <a16:creationId xmlns:a16="http://schemas.microsoft.com/office/drawing/2014/main" id="{147C2A56-B293-4498-B204-10A08EA0D9D2}"/>
              </a:ext>
            </a:extLst>
          </p:cNvPr>
          <p:cNvSpPr txBox="1"/>
          <p:nvPr/>
        </p:nvSpPr>
        <p:spPr>
          <a:xfrm>
            <a:off x="16236" y="4461339"/>
            <a:ext cx="3631492" cy="923330"/>
          </a:xfrm>
          <a:prstGeom prst="rect">
            <a:avLst/>
          </a:prstGeom>
          <a:noFill/>
        </p:spPr>
        <p:txBody>
          <a:bodyPr wrap="square">
            <a:spAutoFit/>
          </a:bodyPr>
          <a:lstStyle/>
          <a:p>
            <a:pPr marL="285750" indent="-285750">
              <a:buFont typeface="Arial" panose="020B0604020202020204" pitchFamily="34" charset="0"/>
              <a:buChar char="•"/>
            </a:pPr>
            <a:r>
              <a:rPr lang="de-DE" dirty="0"/>
              <a:t>Multiplicative Decomposition, MSE = 8.1</a:t>
            </a:r>
          </a:p>
          <a:p>
            <a:pPr marL="285750" indent="-285750">
              <a:buFont typeface="Arial" panose="020B0604020202020204" pitchFamily="34" charset="0"/>
              <a:buChar char="•"/>
            </a:pPr>
            <a:r>
              <a:rPr lang="de-DE" dirty="0"/>
              <a:t>Daily data</a:t>
            </a:r>
          </a:p>
        </p:txBody>
      </p:sp>
      <p:pic>
        <p:nvPicPr>
          <p:cNvPr id="19" name="Picture 18">
            <a:extLst>
              <a:ext uri="{FF2B5EF4-FFF2-40B4-BE49-F238E27FC236}">
                <a16:creationId xmlns:a16="http://schemas.microsoft.com/office/drawing/2014/main" id="{B346DE42-3181-4C4F-90FC-4AB7BADA94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2731" y="1614216"/>
            <a:ext cx="3931656" cy="2621104"/>
          </a:xfrm>
          <a:prstGeom prst="rect">
            <a:avLst/>
          </a:prstGeom>
        </p:spPr>
      </p:pic>
      <p:pic>
        <p:nvPicPr>
          <p:cNvPr id="20" name="Picture 19">
            <a:extLst>
              <a:ext uri="{FF2B5EF4-FFF2-40B4-BE49-F238E27FC236}">
                <a16:creationId xmlns:a16="http://schemas.microsoft.com/office/drawing/2014/main" id="{6BB43BFE-57DB-4E90-A76F-5EF81571D9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3545" y="1614216"/>
            <a:ext cx="4141316" cy="2760877"/>
          </a:xfrm>
          <a:prstGeom prst="rect">
            <a:avLst/>
          </a:prstGeom>
        </p:spPr>
      </p:pic>
      <p:sp>
        <p:nvSpPr>
          <p:cNvPr id="21" name="TextBox 20">
            <a:extLst>
              <a:ext uri="{FF2B5EF4-FFF2-40B4-BE49-F238E27FC236}">
                <a16:creationId xmlns:a16="http://schemas.microsoft.com/office/drawing/2014/main" id="{74CD9562-C49F-4138-97B8-15BF5EF74D9D}"/>
              </a:ext>
            </a:extLst>
          </p:cNvPr>
          <p:cNvSpPr txBox="1"/>
          <p:nvPr/>
        </p:nvSpPr>
        <p:spPr>
          <a:xfrm>
            <a:off x="4223792" y="4461339"/>
            <a:ext cx="3528392" cy="923330"/>
          </a:xfrm>
          <a:prstGeom prst="rect">
            <a:avLst/>
          </a:prstGeom>
          <a:noFill/>
        </p:spPr>
        <p:txBody>
          <a:bodyPr wrap="square">
            <a:spAutoFit/>
          </a:bodyPr>
          <a:lstStyle/>
          <a:p>
            <a:pPr marL="285750" indent="-285750">
              <a:buFont typeface="Arial" panose="020B0604020202020204" pitchFamily="34" charset="0"/>
              <a:buChar char="•"/>
            </a:pPr>
            <a:r>
              <a:rPr lang="de-DE" dirty="0"/>
              <a:t>Multiplicative Decomposition, MSE = 2.4</a:t>
            </a:r>
          </a:p>
          <a:p>
            <a:pPr marL="285750" indent="-285750">
              <a:buFont typeface="Arial" panose="020B0604020202020204" pitchFamily="34" charset="0"/>
              <a:buChar char="•"/>
            </a:pPr>
            <a:r>
              <a:rPr lang="de-DE" dirty="0"/>
              <a:t>Monthly data</a:t>
            </a:r>
          </a:p>
        </p:txBody>
      </p:sp>
      <p:sp>
        <p:nvSpPr>
          <p:cNvPr id="22" name="TextBox 21">
            <a:extLst>
              <a:ext uri="{FF2B5EF4-FFF2-40B4-BE49-F238E27FC236}">
                <a16:creationId xmlns:a16="http://schemas.microsoft.com/office/drawing/2014/main" id="{B392C2AC-09AC-48F2-A37B-1304762E552B}"/>
              </a:ext>
            </a:extLst>
          </p:cNvPr>
          <p:cNvSpPr txBox="1"/>
          <p:nvPr/>
        </p:nvSpPr>
        <p:spPr>
          <a:xfrm>
            <a:off x="8112224" y="4587286"/>
            <a:ext cx="3394675" cy="923330"/>
          </a:xfrm>
          <a:prstGeom prst="rect">
            <a:avLst/>
          </a:prstGeom>
          <a:noFill/>
        </p:spPr>
        <p:txBody>
          <a:bodyPr wrap="square">
            <a:spAutoFit/>
          </a:bodyPr>
          <a:lstStyle/>
          <a:p>
            <a:pPr marL="285750" indent="-285750">
              <a:buFont typeface="Arial" panose="020B0604020202020204" pitchFamily="34" charset="0"/>
              <a:buChar char="•"/>
            </a:pPr>
            <a:r>
              <a:rPr lang="de-DE" dirty="0"/>
              <a:t>Multiplicative Decomposition, MSE = 0.97</a:t>
            </a:r>
          </a:p>
          <a:p>
            <a:pPr marL="285750" indent="-285750">
              <a:buFont typeface="Arial" panose="020B0604020202020204" pitchFamily="34" charset="0"/>
              <a:buChar char="•"/>
            </a:pPr>
            <a:r>
              <a:rPr lang="de-DE" dirty="0"/>
              <a:t>Annual data </a:t>
            </a:r>
          </a:p>
        </p:txBody>
      </p:sp>
      <p:sp>
        <p:nvSpPr>
          <p:cNvPr id="25" name="Arrow: Right 24">
            <a:extLst>
              <a:ext uri="{FF2B5EF4-FFF2-40B4-BE49-F238E27FC236}">
                <a16:creationId xmlns:a16="http://schemas.microsoft.com/office/drawing/2014/main" id="{862C63EC-1FA6-4FA1-BBF4-EFA699B88196}"/>
              </a:ext>
            </a:extLst>
          </p:cNvPr>
          <p:cNvSpPr/>
          <p:nvPr/>
        </p:nvSpPr>
        <p:spPr>
          <a:xfrm rot="10800000">
            <a:off x="838200" y="5654417"/>
            <a:ext cx="10946432" cy="410599"/>
          </a:xfrm>
          <a:prstGeom prst="rightArrow">
            <a:avLst>
              <a:gd name="adj1" fmla="val 50000"/>
              <a:gd name="adj2" fmla="val 94864"/>
            </a:avLst>
          </a:prstGeom>
          <a:solidFill>
            <a:srgbClr val="C00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7538238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1592</Words>
  <Application>Microsoft Office PowerPoint</Application>
  <DocSecurity>0</DocSecurity>
  <PresentationFormat>Widescreen</PresentationFormat>
  <Paragraphs>380</Paragraphs>
  <Slides>31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system-ui</vt:lpstr>
      <vt:lpstr>Times New Roman</vt:lpstr>
      <vt:lpstr>var(--jp-code-font-family)</vt:lpstr>
      <vt:lpstr>Office</vt:lpstr>
      <vt:lpstr>Regional Climate Dynamics and Extreme Events</vt:lpstr>
      <vt:lpstr>Climate dynamics </vt:lpstr>
      <vt:lpstr>Climate Variability and Change</vt:lpstr>
      <vt:lpstr> Climate data often exhibit non-stationary behavior</vt:lpstr>
      <vt:lpstr>PowerPoint Presentation</vt:lpstr>
      <vt:lpstr>Datasets Required for Climate Dynamics Analysis </vt:lpstr>
      <vt:lpstr>PowerPoint Presentation</vt:lpstr>
      <vt:lpstr>Change points detection </vt:lpstr>
      <vt:lpstr>Climate Pattern – Precepitation   </vt:lpstr>
      <vt:lpstr>Climate Pattern-Temperature </vt:lpstr>
      <vt:lpstr>Climate variability-PCA identification- Scree plot</vt:lpstr>
      <vt:lpstr>Climate variability </vt:lpstr>
      <vt:lpstr>Climate Variability</vt:lpstr>
      <vt:lpstr>Identify Extreme Events- BM  method </vt:lpstr>
      <vt:lpstr>Identify Extreme Events: POT  method </vt:lpstr>
      <vt:lpstr>Threshold investigation </vt:lpstr>
      <vt:lpstr>Threshold investigation </vt:lpstr>
      <vt:lpstr>PowerPoint Presentation</vt:lpstr>
      <vt:lpstr>Wavelet Transform- PCP</vt:lpstr>
      <vt:lpstr>Wavelet Transform- Temp</vt:lpstr>
      <vt:lpstr>Best lag: 4 months, Maximum correlation: 0.03 </vt:lpstr>
      <vt:lpstr>Best lag: 9 months , Maximum correlation: 0.11 </vt:lpstr>
      <vt:lpstr>Best lag: 5 months, Maximum correlation: 0.09 </vt:lpstr>
      <vt:lpstr>Best lag: 11 months, Maximum correlation: 0.05 </vt:lpstr>
      <vt:lpstr>Best lag: 1 months, Maximum correlation: 0.04 </vt:lpstr>
      <vt:lpstr>Copula </vt:lpstr>
      <vt:lpstr>Copula </vt:lpstr>
      <vt:lpstr>Forcast based on hitorical data -LSTM </vt:lpstr>
      <vt:lpstr>Forecast using climate indices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Schmalz, Britta</dc:creator>
  <cp:keywords/>
  <dc:description/>
  <cp:lastModifiedBy>Ayalew, Ayenew desalegn</cp:lastModifiedBy>
  <cp:revision>452</cp:revision>
  <dcterms:created xsi:type="dcterms:W3CDTF">2014-10-30T15:32:14Z</dcterms:created>
  <dcterms:modified xsi:type="dcterms:W3CDTF">2024-07-23T22:45:52Z</dcterms:modified>
  <cp:category/>
  <dc:identifier/>
  <cp:contentStatus/>
  <dc:language/>
  <cp:version/>
</cp:coreProperties>
</file>